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7" r:id="rId2"/>
    <p:sldId id="258" r:id="rId3"/>
    <p:sldId id="280" r:id="rId4"/>
    <p:sldId id="268" r:id="rId5"/>
    <p:sldId id="269" r:id="rId6"/>
    <p:sldId id="282" r:id="rId7"/>
    <p:sldId id="278" r:id="rId8"/>
    <p:sldId id="273" r:id="rId9"/>
    <p:sldId id="284" r:id="rId10"/>
    <p:sldId id="274" r:id="rId11"/>
    <p:sldId id="272" r:id="rId12"/>
    <p:sldId id="270" r:id="rId13"/>
    <p:sldId id="271" r:id="rId14"/>
    <p:sldId id="281"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DD"/>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44" autoAdjust="0"/>
    <p:restoredTop sz="94660"/>
  </p:normalViewPr>
  <p:slideViewPr>
    <p:cSldViewPr snapToGrid="0">
      <p:cViewPr varScale="1">
        <p:scale>
          <a:sx n="112" d="100"/>
          <a:sy n="112" d="100"/>
        </p:scale>
        <p:origin x="-510"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sz="2000" dirty="0" smtClean="0">
                <a:latin typeface="华文新魏" panose="02010800040101010101" pitchFamily="2" charset="-122"/>
                <a:ea typeface="华文新魏" panose="02010800040101010101" pitchFamily="2" charset="-122"/>
              </a:rPr>
              <a:t>历年各级团队</a:t>
            </a:r>
            <a:r>
              <a:rPr lang="zh-CN" altLang="en-US" sz="2000" dirty="0">
                <a:latin typeface="华文新魏" panose="02010800040101010101" pitchFamily="2" charset="-122"/>
                <a:ea typeface="华文新魏" panose="02010800040101010101" pitchFamily="2" charset="-122"/>
              </a:rPr>
              <a:t>数变化情况表</a:t>
            </a:r>
          </a:p>
        </c:rich>
      </c:tx>
      <c:layout/>
      <c:spPr>
        <a:noFill/>
        <a:ln>
          <a:noFill/>
        </a:ln>
        <a:effectLst/>
      </c:spPr>
    </c:title>
    <c:view3D>
      <c:perspective val="30"/>
    </c:view3D>
    <c:floor>
      <c:spPr>
        <a:noFill/>
        <a:ln>
          <a:noFill/>
        </a:ln>
        <a:effectLst/>
        <a:sp3d/>
      </c:spPr>
    </c:floor>
    <c:sideWall>
      <c:spPr>
        <a:noFill/>
        <a:ln>
          <a:noFill/>
        </a:ln>
        <a:effectLst/>
        <a:sp3d/>
      </c:spPr>
    </c:sideWall>
    <c:backWall>
      <c:spPr>
        <a:noFill/>
        <a:ln>
          <a:noFill/>
        </a:ln>
        <a:effectLst/>
        <a:sp3d/>
      </c:spPr>
    </c:backWall>
    <c:plotArea>
      <c:layout/>
      <c:line3DChart>
        <c:grouping val="standard"/>
        <c:ser>
          <c:idx val="0"/>
          <c:order val="0"/>
          <c:tx>
            <c:strRef>
              <c:f>Sheet1!$B$1</c:f>
              <c:strCache>
                <c:ptCount val="1"/>
                <c:pt idx="0">
                  <c:v>校级</c:v>
                </c:pt>
              </c:strCache>
            </c:strRef>
          </c:tx>
          <c:spPr>
            <a:solidFill>
              <a:schemeClr val="accent1"/>
            </a:solidFill>
            <a:ln>
              <a:noFill/>
            </a:ln>
            <a:effectLst/>
            <a:sp3d/>
          </c:spPr>
          <c:dLbls>
            <c:dLbl>
              <c:idx val="0"/>
              <c:layout>
                <c:manualLayout>
                  <c:x val="-4.8157958102576452E-3"/>
                  <c:y val="4.127983228102669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Val val="1"/>
              <c:extLst>
                <c:ext xmlns:c15="http://schemas.microsoft.com/office/drawing/2012/chart" uri="{CE6537A1-D6FC-4f65-9D91-7224C49458BB}">
                  <c15:layout>
                    <c:manualLayout>
                      <c:w val="4.4690585119190947E-2"/>
                      <c:h val="9.0753516491553082E-2"/>
                    </c:manualLayout>
                  </c15:layout>
                </c:ext>
              </c:extLst>
            </c:dLbl>
            <c:dLbl>
              <c:idx val="1"/>
              <c:layout>
                <c:manualLayout>
                  <c:x val="-4.8157010111275246E-3"/>
                  <c:y val="3.302373581011354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Val val="1"/>
              <c:extLst>
                <c:ext xmlns:c15="http://schemas.microsoft.com/office/drawing/2012/chart" uri="{CE6537A1-D6FC-4f65-9D91-7224C49458BB}">
                  <c15:layout>
                    <c:manualLayout>
                      <c:w val="5.1914278834577401E-2"/>
                      <c:h val="0.11552131834913824"/>
                    </c:manualLayout>
                  </c15:layout>
                </c:ext>
              </c:extLst>
            </c:dLbl>
            <c:dLbl>
              <c:idx val="2"/>
              <c:layout>
                <c:manualLayout>
                  <c:x val="0"/>
                  <c:y val="3.71518653047626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Val val="1"/>
              <c:extLst>
                <c:ext xmlns:c15="http://schemas.microsoft.com/office/drawing/2012/chart" uri="{CE6537A1-D6FC-4f65-9D91-7224C49458BB}">
                  <c15:layout>
                    <c:manualLayout>
                      <c:w val="4.2282687214062122E-2"/>
                      <c:h val="9.9009450444081465E-2"/>
                    </c:manualLayout>
                  </c15:layout>
                </c:ext>
              </c:extLst>
            </c:dLbl>
            <c:dLbl>
              <c:idx val="3"/>
              <c:layout>
                <c:manualLayout>
                  <c:x val="9.4799130123182158E-8"/>
                  <c:y val="4.953560371517030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Val val="1"/>
              <c:extLst>
                <c:ext xmlns:c15="http://schemas.microsoft.com/office/drawing/2012/chart" uri="{CE6537A1-D6FC-4f65-9D91-7224C49458BB}">
                  <c15:layout>
                    <c:manualLayout>
                      <c:w val="5.1914278834577401E-2"/>
                      <c:h val="0.10313741742034567"/>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2</c:v>
                </c:pt>
                <c:pt idx="1">
                  <c:v>3</c:v>
                </c:pt>
                <c:pt idx="2">
                  <c:v>6</c:v>
                </c:pt>
                <c:pt idx="3">
                  <c:v>9</c:v>
                </c:pt>
                <c:pt idx="4">
                  <c:v>33</c:v>
                </c:pt>
              </c:numCache>
            </c:numRef>
          </c:val>
        </c:ser>
        <c:ser>
          <c:idx val="1"/>
          <c:order val="1"/>
          <c:tx>
            <c:strRef>
              <c:f>Sheet1!$C$1</c:f>
              <c:strCache>
                <c:ptCount val="1"/>
                <c:pt idx="0">
                  <c:v>院级</c:v>
                </c:pt>
              </c:strCache>
            </c:strRef>
          </c:tx>
          <c:spPr>
            <a:solidFill>
              <a:schemeClr val="accent2"/>
            </a:solidFill>
            <a:ln>
              <a:noFill/>
            </a:ln>
            <a:effectLst/>
            <a:sp3d/>
          </c:spPr>
          <c:dLbls>
            <c:dLbl>
              <c:idx val="0"/>
              <c:layout>
                <c:manualLayout>
                  <c:x val="-9.6314968213851732E-3"/>
                  <c:y val="-7.017527607810639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Val val="1"/>
              <c:extLst>
                <c:ext xmlns:c15="http://schemas.microsoft.com/office/drawing/2012/chart" uri="{CE6537A1-D6FC-4f65-9D91-7224C49458BB}">
                  <c15:layout>
                    <c:manualLayout>
                      <c:w val="5.8078497471707187E-2"/>
                      <c:h val="9.0753516491553082E-2"/>
                    </c:manualLayout>
                  </c15:layout>
                </c:ext>
              </c:extLst>
            </c:dLbl>
            <c:dLbl>
              <c:idx val="1"/>
              <c:layout>
                <c:manualLayout>
                  <c:x val="0"/>
                  <c:y val="-5.366340817304961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Val val="1"/>
              <c:extLst>
                <c:ext xmlns:c15="http://schemas.microsoft.com/office/drawing/2012/chart" uri="{CE6537A1-D6FC-4f65-9D91-7224C49458BB}">
                  <c15:layout>
                    <c:manualLayout>
                      <c:w val="6.0486395376836019E-2"/>
                      <c:h val="9.0753516491553082E-2"/>
                    </c:manualLayout>
                  </c15:layout>
                </c:ext>
              </c:extLst>
            </c:dLbl>
            <c:dLbl>
              <c:idx val="2"/>
              <c:layout>
                <c:manualLayout>
                  <c:x val="-1.444729263164281E-2"/>
                  <c:y val="-6.191934212557791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Val val="1"/>
              <c:extLst>
                <c:ext xmlns:c15="http://schemas.microsoft.com/office/drawing/2012/chart" uri="{CE6537A1-D6FC-4f65-9D91-7224C49458BB}">
                  <c15:layout>
                    <c:manualLayout>
                      <c:w val="5.3262701661449544E-2"/>
                      <c:h val="8.6625549515288905E-2"/>
                    </c:manualLayout>
                  </c15:layout>
                </c:ext>
              </c:extLst>
            </c:dLbl>
            <c:dLbl>
              <c:idx val="3"/>
              <c:layout>
                <c:manualLayout>
                  <c:x val="-2.0467037394464881E-2"/>
                  <c:y val="-4.334365325077402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Val val="1"/>
              <c:extLst>
                <c:ext xmlns:c15="http://schemas.microsoft.com/office/drawing/2012/chart" uri="{CE6537A1-D6FC-4f65-9D91-7224C49458BB}">
                  <c15:layout>
                    <c:manualLayout>
                      <c:w val="5.8078497471707187E-2"/>
                      <c:h val="7.8369615562760536E-2"/>
                    </c:manualLayout>
                  </c15:layout>
                </c:ext>
              </c:extLst>
            </c:dLbl>
            <c:dLbl>
              <c:idx val="4"/>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10</c:v>
                </c:pt>
                <c:pt idx="1">
                  <c:v>34</c:v>
                </c:pt>
                <c:pt idx="2">
                  <c:v>49</c:v>
                </c:pt>
                <c:pt idx="3">
                  <c:v>79</c:v>
                </c:pt>
                <c:pt idx="4">
                  <c:v>58</c:v>
                </c:pt>
              </c:numCache>
            </c:numRef>
          </c:val>
        </c:ser>
        <c:dLbls>
          <c:showVal val="1"/>
        </c:dLbls>
        <c:axId val="80823040"/>
        <c:axId val="80824576"/>
        <c:axId val="71446016"/>
      </c:line3DChart>
      <c:catAx>
        <c:axId val="80823040"/>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0824576"/>
        <c:crosses val="autoZero"/>
        <c:auto val="1"/>
        <c:lblAlgn val="ctr"/>
        <c:lblOffset val="100"/>
      </c:catAx>
      <c:valAx>
        <c:axId val="808245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0823040"/>
        <c:crosses val="autoZero"/>
        <c:crossBetween val="between"/>
      </c:valAx>
      <c:serAx>
        <c:axId val="71446016"/>
        <c:scaling>
          <c:orientation val="minMax"/>
        </c:scaling>
        <c:axPos val="b"/>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0824576"/>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zh-CN"/>
          </a:p>
        </c:txPr>
      </c:dTable>
      <c:spPr>
        <a:noFill/>
        <a:ln>
          <a:noFill/>
        </a:ln>
        <a:effectLst/>
      </c:spPr>
    </c:plotArea>
    <c:legend>
      <c:legendPos val="b"/>
      <c:layout/>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CN"/>
        </a:p>
      </c:txPr>
    </c:legend>
    <c:plotVisOnly val="1"/>
    <c:dispBlanksAs val="gap"/>
  </c:chart>
  <c:spPr>
    <a:noFill/>
    <a:ln>
      <a:noFill/>
    </a:ln>
    <a:effectLst/>
  </c:spPr>
  <c:txPr>
    <a:bodyPr/>
    <a:lstStyle/>
    <a:p>
      <a:pPr>
        <a:defRPr/>
      </a:pPr>
      <a:endParaRPr lang="zh-CN"/>
    </a:p>
  </c:txPr>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151873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15729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9D1AA-9A88-479F-8D1E-4F65721E7BF0}" type="slidenum">
              <a:rPr lang="zh-CN" altLang="en-US" smtClean="0"/>
              <a:pPr/>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635838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3941183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9D1AA-9A88-479F-8D1E-4F65721E7BF0}" type="slidenum">
              <a:rPr lang="zh-CN" altLang="en-US" smtClean="0"/>
              <a:pPr/>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12865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3509221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408907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368455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281561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148721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99625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103114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110314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363970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246171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231E7E4-C30F-48B4-BC5A-E481E21B97C3}" type="datetimeFigureOut">
              <a:rPr lang="zh-CN" altLang="en-US" smtClean="0"/>
              <a:pPr/>
              <a:t>2015/10/20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202133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31E7E4-C30F-48B4-BC5A-E481E21B97C3}" type="datetimeFigureOut">
              <a:rPr lang="zh-CN" altLang="en-US" smtClean="0"/>
              <a:pPr/>
              <a:t>2015/10/20</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749D1AA-9A88-479F-8D1E-4F65721E7BF0}" type="slidenum">
              <a:rPr lang="zh-CN" altLang="en-US" smtClean="0"/>
              <a:pPr/>
              <a:t>‹#›</a:t>
            </a:fld>
            <a:endParaRPr lang="zh-CN" altLang="en-US"/>
          </a:p>
        </p:txBody>
      </p:sp>
    </p:spTree>
    <p:extLst>
      <p:ext uri="{BB962C8B-B14F-4D97-AF65-F5344CB8AC3E}">
        <p14:creationId xmlns:p14="http://schemas.microsoft.com/office/powerpoint/2010/main" xmlns="" val="159450724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45837" y="1884076"/>
            <a:ext cx="7766936" cy="2426749"/>
          </a:xfrm>
        </p:spPr>
        <p:txBody>
          <a:bodyPr/>
          <a:lstStyle/>
          <a:p>
            <a:r>
              <a:rPr lang="zh-CN" altLang="en-US" dirty="0"/>
              <a:t>安徽财经大学会计学院</a:t>
            </a:r>
            <a:r>
              <a:rPr lang="en-US" altLang="zh-CN" dirty="0"/>
              <a:t/>
            </a:r>
            <a:br>
              <a:rPr lang="en-US" altLang="zh-CN" dirty="0"/>
            </a:br>
            <a:r>
              <a:rPr lang="zh-CN" altLang="en-US" dirty="0"/>
              <a:t>暑期社会实践</a:t>
            </a:r>
            <a:r>
              <a:rPr lang="en-US" altLang="zh-CN" dirty="0"/>
              <a:t/>
            </a:r>
            <a:br>
              <a:rPr lang="en-US" altLang="zh-CN" dirty="0"/>
            </a:br>
            <a:r>
              <a:rPr lang="zh-CN" altLang="en-US" dirty="0"/>
              <a:t>汇报材料</a:t>
            </a:r>
          </a:p>
        </p:txBody>
      </p:sp>
      <p:sp>
        <p:nvSpPr>
          <p:cNvPr id="3" name="副标题 2"/>
          <p:cNvSpPr>
            <a:spLocks noGrp="1"/>
          </p:cNvSpPr>
          <p:nvPr>
            <p:ph type="subTitle" idx="1"/>
          </p:nvPr>
        </p:nvSpPr>
        <p:spPr/>
        <p:txBody>
          <a:bodyPr/>
          <a:lstStyle/>
          <a:p>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solidFill>
                  <a:prstClr val="black"/>
                </a:solidFill>
              </a:rPr>
              <a:t>立诚笃学，慎思求实</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9800" y="372534"/>
            <a:ext cx="898762" cy="898762"/>
          </a:xfrm>
          <a:prstGeom prst="rect">
            <a:avLst/>
          </a:prstGeom>
        </p:spPr>
      </p:pic>
      <p:sp>
        <p:nvSpPr>
          <p:cNvPr id="6" name="文本框 5"/>
          <p:cNvSpPr txBox="1"/>
          <p:nvPr/>
        </p:nvSpPr>
        <p:spPr>
          <a:xfrm>
            <a:off x="7443113" y="4306335"/>
            <a:ext cx="1569660" cy="369332"/>
          </a:xfrm>
          <a:prstGeom prst="rect">
            <a:avLst/>
          </a:prstGeom>
          <a:noFill/>
        </p:spPr>
        <p:txBody>
          <a:bodyPr wrap="none" rtlCol="0">
            <a:spAutoFit/>
          </a:bodyPr>
          <a:lstStyle/>
          <a:p>
            <a:pPr algn="r" defTabSz="457200">
              <a:spcBef>
                <a:spcPts val="1000"/>
              </a:spcBef>
              <a:buClr>
                <a:schemeClr val="accent1"/>
              </a:buClr>
              <a:buSzPct val="80000"/>
            </a:pPr>
            <a:r>
              <a:rPr lang="zh-CN" altLang="en-US" dirty="0">
                <a:solidFill>
                  <a:schemeClr val="tx1">
                    <a:lumMod val="50000"/>
                    <a:lumOff val="50000"/>
                  </a:schemeClr>
                </a:solidFill>
              </a:rPr>
              <a:t>汇报人：凌艳</a:t>
            </a:r>
          </a:p>
        </p:txBody>
      </p:sp>
    </p:spTree>
    <p:extLst>
      <p:ext uri="{BB962C8B-B14F-4D97-AF65-F5344CB8AC3E}">
        <p14:creationId xmlns:p14="http://schemas.microsoft.com/office/powerpoint/2010/main" xmlns="" val="25247758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16088" y="2720983"/>
            <a:ext cx="7766936" cy="2426749"/>
          </a:xfrm>
        </p:spPr>
        <p:txBody>
          <a:bodyPr/>
          <a:lstStyle/>
          <a:p>
            <a:r>
              <a:rPr lang="en-US" altLang="zh-CN" dirty="0" smtClean="0"/>
              <a:t> </a:t>
            </a:r>
            <a:endParaRPr lang="zh-CN" altLang="en-US" dirty="0"/>
          </a:p>
        </p:txBody>
      </p:sp>
      <p:sp>
        <p:nvSpPr>
          <p:cNvPr id="3" name="副标题 2"/>
          <p:cNvSpPr>
            <a:spLocks noGrp="1"/>
          </p:cNvSpPr>
          <p:nvPr>
            <p:ph type="subTitle" idx="1"/>
          </p:nvPr>
        </p:nvSpPr>
        <p:spPr>
          <a:xfrm flipV="1">
            <a:off x="9865456" y="0"/>
            <a:ext cx="1918713" cy="45719"/>
          </a:xfrm>
        </p:spPr>
        <p:txBody>
          <a:bodyPr>
            <a:normAutofit fontScale="25000" lnSpcReduction="20000"/>
          </a:bodyPr>
          <a:lstStyle/>
          <a:p>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solidFill>
                  <a:prstClr val="black"/>
                </a:solidFill>
              </a:rPr>
              <a:t>立诚笃学，慎思求实</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0"/>
            <a:ext cx="898762" cy="898762"/>
          </a:xfrm>
          <a:prstGeom prst="rect">
            <a:avLst/>
          </a:prstGeom>
        </p:spPr>
      </p:pic>
      <p:sp>
        <p:nvSpPr>
          <p:cNvPr id="6" name="文本框 5"/>
          <p:cNvSpPr txBox="1"/>
          <p:nvPr/>
        </p:nvSpPr>
        <p:spPr>
          <a:xfrm>
            <a:off x="1491428" y="1296120"/>
            <a:ext cx="4493538" cy="461665"/>
          </a:xfrm>
          <a:prstGeom prst="rect">
            <a:avLst/>
          </a:prstGeom>
          <a:noFill/>
        </p:spPr>
        <p:txBody>
          <a:bodyPr wrap="none" rtlCol="0">
            <a:spAutoFit/>
          </a:bodyPr>
          <a:lstStyle/>
          <a:p>
            <a:r>
              <a:rPr lang="zh-CN" altLang="en-US" sz="2400" dirty="0" smtClean="0">
                <a:solidFill>
                  <a:schemeClr val="bg1">
                    <a:lumMod val="50000"/>
                  </a:schemeClr>
                </a:solidFill>
              </a:rPr>
              <a:t>社会实践活动学术用稿部分材料</a:t>
            </a:r>
            <a:endParaRPr lang="zh-CN" altLang="en-US" sz="2400" dirty="0">
              <a:solidFill>
                <a:schemeClr val="bg1">
                  <a:lumMod val="50000"/>
                </a:schemeClr>
              </a:solidFill>
            </a:endParaRPr>
          </a:p>
        </p:txBody>
      </p:sp>
      <p:pic>
        <p:nvPicPr>
          <p:cNvPr id="8" name="图片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05467" y="2180756"/>
            <a:ext cx="3488266" cy="3899805"/>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93733" y="2183214"/>
            <a:ext cx="3203403" cy="3923775"/>
          </a:xfrm>
          <a:prstGeom prst="rect">
            <a:avLst/>
          </a:prstGeom>
        </p:spPr>
      </p:pic>
      <p:sp>
        <p:nvSpPr>
          <p:cNvPr id="10" name="文本框 5"/>
          <p:cNvSpPr txBox="1"/>
          <p:nvPr/>
        </p:nvSpPr>
        <p:spPr>
          <a:xfrm>
            <a:off x="1880895" y="144654"/>
            <a:ext cx="8013732" cy="1077218"/>
          </a:xfrm>
          <a:prstGeom prst="rect">
            <a:avLst/>
          </a:prstGeom>
          <a:noFill/>
        </p:spPr>
        <p:txBody>
          <a:bodyPr wrap="none" rtlCol="0">
            <a:spAutoFit/>
          </a:bodyPr>
          <a:lstStyle/>
          <a:p>
            <a:r>
              <a:rPr lang="zh-CN" altLang="en-US" sz="3200" dirty="0">
                <a:solidFill>
                  <a:prstClr val="black"/>
                </a:solidFill>
              </a:rPr>
              <a:t>社会实践</a:t>
            </a:r>
            <a:r>
              <a:rPr lang="zh-CN" altLang="en-US" sz="3200" dirty="0" smtClean="0">
                <a:solidFill>
                  <a:prstClr val="black"/>
                </a:solidFill>
              </a:rPr>
              <a:t>活动成果</a:t>
            </a:r>
            <a:r>
              <a:rPr lang="en-US" altLang="zh-CN" sz="3200" dirty="0" smtClean="0">
                <a:solidFill>
                  <a:prstClr val="black"/>
                </a:solidFill>
              </a:rPr>
              <a:t>3</a:t>
            </a:r>
          </a:p>
          <a:p>
            <a:r>
              <a:rPr lang="en-US" altLang="zh-CN" sz="3200" dirty="0" smtClean="0">
                <a:solidFill>
                  <a:prstClr val="black"/>
                </a:solidFill>
              </a:rPr>
              <a:t>            ——</a:t>
            </a:r>
            <a:r>
              <a:rPr lang="zh-CN" altLang="en-US" sz="3200" dirty="0" smtClean="0">
                <a:solidFill>
                  <a:prstClr val="black"/>
                </a:solidFill>
              </a:rPr>
              <a:t>调研论文数量、质量均稳步提升</a:t>
            </a:r>
            <a:endParaRPr lang="zh-CN" altLang="en-US" sz="3200" dirty="0">
              <a:solidFill>
                <a:prstClr val="black"/>
              </a:solidFill>
            </a:endParaRPr>
          </a:p>
        </p:txBody>
      </p:sp>
    </p:spTree>
    <p:extLst>
      <p:ext uri="{BB962C8B-B14F-4D97-AF65-F5344CB8AC3E}">
        <p14:creationId xmlns:p14="http://schemas.microsoft.com/office/powerpoint/2010/main" xmlns="" val="26059359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079816" y="481403"/>
            <a:ext cx="963473" cy="124971"/>
          </a:xfrm>
        </p:spPr>
        <p:txBody>
          <a:bodyPr/>
          <a:lstStyle/>
          <a:p>
            <a:r>
              <a:rPr lang="en-US" altLang="zh-CN" dirty="0" smtClean="0"/>
              <a:t> </a:t>
            </a:r>
            <a:endParaRPr lang="zh-CN" altLang="en-US" dirty="0"/>
          </a:p>
        </p:txBody>
      </p:sp>
      <p:sp>
        <p:nvSpPr>
          <p:cNvPr id="3" name="副标题 2"/>
          <p:cNvSpPr>
            <a:spLocks noGrp="1"/>
          </p:cNvSpPr>
          <p:nvPr>
            <p:ph type="subTitle" idx="1"/>
          </p:nvPr>
        </p:nvSpPr>
        <p:spPr>
          <a:xfrm>
            <a:off x="5653826" y="825512"/>
            <a:ext cx="5589192" cy="199491"/>
          </a:xfrm>
        </p:spPr>
        <p:txBody>
          <a:bodyPr>
            <a:normAutofit fontScale="40000" lnSpcReduction="20000"/>
          </a:bodyPr>
          <a:lstStyle/>
          <a:p>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solidFill>
                  <a:prstClr val="black"/>
                </a:solidFill>
              </a:rPr>
              <a:t>立诚笃学，慎思求实</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0"/>
            <a:ext cx="898762" cy="898762"/>
          </a:xfrm>
          <a:prstGeom prst="rect">
            <a:avLst/>
          </a:prstGeom>
        </p:spPr>
      </p:pic>
      <p:sp>
        <p:nvSpPr>
          <p:cNvPr id="6" name="文本框 5"/>
          <p:cNvSpPr txBox="1"/>
          <p:nvPr/>
        </p:nvSpPr>
        <p:spPr>
          <a:xfrm>
            <a:off x="1813162" y="313987"/>
            <a:ext cx="6144631" cy="584775"/>
          </a:xfrm>
          <a:prstGeom prst="rect">
            <a:avLst/>
          </a:prstGeom>
          <a:noFill/>
        </p:spPr>
        <p:txBody>
          <a:bodyPr wrap="none" rtlCol="0">
            <a:spAutoFit/>
          </a:bodyPr>
          <a:lstStyle/>
          <a:p>
            <a:r>
              <a:rPr lang="zh-CN" altLang="en-US" sz="3200" dirty="0"/>
              <a:t>社会实践部分优秀团队剪影</a:t>
            </a:r>
            <a:r>
              <a:rPr lang="zh-CN" altLang="en-US" sz="3200" dirty="0" smtClean="0"/>
              <a:t>（</a:t>
            </a:r>
            <a:r>
              <a:rPr lang="en-US" altLang="zh-CN" sz="3200" dirty="0"/>
              <a:t>1</a:t>
            </a:r>
            <a:r>
              <a:rPr lang="zh-CN" altLang="en-US" sz="3200" dirty="0" smtClean="0"/>
              <a:t>）</a:t>
            </a:r>
            <a:endParaRPr lang="zh-CN" altLang="en-US" sz="3200" dirty="0"/>
          </a:p>
        </p:txBody>
      </p:sp>
      <p:sp>
        <p:nvSpPr>
          <p:cNvPr id="10" name="文本框 9"/>
          <p:cNvSpPr txBox="1"/>
          <p:nvPr/>
        </p:nvSpPr>
        <p:spPr>
          <a:xfrm>
            <a:off x="5653826" y="4145719"/>
            <a:ext cx="184731" cy="369332"/>
          </a:xfrm>
          <a:prstGeom prst="rect">
            <a:avLst/>
          </a:prstGeom>
          <a:noFill/>
        </p:spPr>
        <p:txBody>
          <a:bodyPr wrap="none" rtlCol="0">
            <a:spAutoFit/>
          </a:bodyPr>
          <a:lstStyle/>
          <a:p>
            <a:endParaRPr lang="zh-CN" altLang="en-US" dirty="0"/>
          </a:p>
        </p:txBody>
      </p:sp>
      <p:pic>
        <p:nvPicPr>
          <p:cNvPr id="18" name="图片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50794" y="1207144"/>
            <a:ext cx="3515932" cy="2303647"/>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4400" y="1207144"/>
            <a:ext cx="3515932" cy="2303647"/>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14400" y="4062264"/>
            <a:ext cx="3515932" cy="2303647"/>
          </a:xfrm>
          <a:prstGeom prst="rect">
            <a:avLst/>
          </a:prstGeom>
        </p:spPr>
      </p:pic>
      <p:sp>
        <p:nvSpPr>
          <p:cNvPr id="21" name="文本框 20"/>
          <p:cNvSpPr txBox="1"/>
          <p:nvPr/>
        </p:nvSpPr>
        <p:spPr>
          <a:xfrm>
            <a:off x="798491" y="3643589"/>
            <a:ext cx="2031325" cy="369332"/>
          </a:xfrm>
          <a:prstGeom prst="rect">
            <a:avLst/>
          </a:prstGeom>
          <a:noFill/>
        </p:spPr>
        <p:txBody>
          <a:bodyPr wrap="none" rtlCol="0">
            <a:spAutoFit/>
          </a:bodyPr>
          <a:lstStyle/>
          <a:p>
            <a:r>
              <a:rPr lang="zh-CN" altLang="en-US" dirty="0" smtClean="0"/>
              <a:t>队员</a:t>
            </a:r>
            <a:r>
              <a:rPr lang="zh-CN" altLang="en-US" dirty="0"/>
              <a:t>来到小井</a:t>
            </a:r>
            <a:r>
              <a:rPr lang="zh-CN" altLang="en-US" dirty="0" smtClean="0"/>
              <a:t>医院</a:t>
            </a:r>
            <a:endParaRPr lang="zh-CN" altLang="en-US" dirty="0"/>
          </a:p>
        </p:txBody>
      </p:sp>
      <p:sp>
        <p:nvSpPr>
          <p:cNvPr id="22" name="文本框 21"/>
          <p:cNvSpPr txBox="1"/>
          <p:nvPr/>
        </p:nvSpPr>
        <p:spPr>
          <a:xfrm>
            <a:off x="5550794" y="3640284"/>
            <a:ext cx="2723823" cy="369332"/>
          </a:xfrm>
          <a:prstGeom prst="rect">
            <a:avLst/>
          </a:prstGeom>
          <a:noFill/>
        </p:spPr>
        <p:txBody>
          <a:bodyPr wrap="none" rtlCol="0">
            <a:spAutoFit/>
          </a:bodyPr>
          <a:lstStyle/>
          <a:p>
            <a:r>
              <a:rPr lang="zh-CN" altLang="en-US" dirty="0" smtClean="0"/>
              <a:t>队员雨中瞻仰毛主席题词</a:t>
            </a:r>
            <a:endParaRPr lang="zh-CN" altLang="en-US" dirty="0"/>
          </a:p>
        </p:txBody>
      </p:sp>
      <p:sp>
        <p:nvSpPr>
          <p:cNvPr id="23" name="文本框 22"/>
          <p:cNvSpPr txBox="1"/>
          <p:nvPr/>
        </p:nvSpPr>
        <p:spPr>
          <a:xfrm>
            <a:off x="847247" y="6477089"/>
            <a:ext cx="2954655" cy="369332"/>
          </a:xfrm>
          <a:prstGeom prst="rect">
            <a:avLst/>
          </a:prstGeom>
          <a:noFill/>
        </p:spPr>
        <p:txBody>
          <a:bodyPr wrap="none" rtlCol="0">
            <a:spAutoFit/>
          </a:bodyPr>
          <a:lstStyle/>
          <a:p>
            <a:r>
              <a:rPr lang="zh-CN" altLang="en-US" dirty="0" smtClean="0"/>
              <a:t>队员询问当地老人生活状况</a:t>
            </a:r>
            <a:endParaRPr lang="zh-CN" altLang="en-US" dirty="0"/>
          </a:p>
        </p:txBody>
      </p:sp>
      <p:sp>
        <p:nvSpPr>
          <p:cNvPr id="24" name="文本框 23"/>
          <p:cNvSpPr txBox="1"/>
          <p:nvPr/>
        </p:nvSpPr>
        <p:spPr>
          <a:xfrm>
            <a:off x="5370491" y="4012921"/>
            <a:ext cx="4250027" cy="2585323"/>
          </a:xfrm>
          <a:prstGeom prst="rect">
            <a:avLst/>
          </a:prstGeom>
          <a:noFill/>
        </p:spPr>
        <p:txBody>
          <a:bodyPr wrap="square" rtlCol="0">
            <a:spAutoFit/>
          </a:bodyPr>
          <a:lstStyle/>
          <a:p>
            <a:r>
              <a:rPr lang="zh-CN" altLang="en-US" dirty="0">
                <a:solidFill>
                  <a:srgbClr val="FF0000"/>
                </a:solidFill>
              </a:rPr>
              <a:t>会计学院井冈山实践队</a:t>
            </a:r>
            <a:r>
              <a:rPr lang="zh-CN" altLang="en-US" dirty="0" smtClean="0">
                <a:solidFill>
                  <a:srgbClr val="FF0000"/>
                </a:solidFill>
              </a:rPr>
              <a:t>团队</a:t>
            </a:r>
            <a:endParaRPr lang="en-US" altLang="zh-CN" dirty="0" smtClean="0">
              <a:solidFill>
                <a:srgbClr val="FF0000"/>
              </a:solidFill>
            </a:endParaRPr>
          </a:p>
          <a:p>
            <a:r>
              <a:rPr lang="en-US" altLang="zh-CN" dirty="0" smtClean="0"/>
              <a:t>“</a:t>
            </a:r>
            <a:r>
              <a:rPr lang="zh-CN" altLang="zh-CN" dirty="0"/>
              <a:t>新媒体</a:t>
            </a:r>
            <a:r>
              <a:rPr lang="en-US" altLang="zh-CN" dirty="0"/>
              <a:t>”</a:t>
            </a:r>
            <a:r>
              <a:rPr lang="zh-CN" altLang="zh-CN" dirty="0"/>
              <a:t>这一名词慢慢的被人们熟悉，那么新媒体在对红色旅游资源宣传中会发挥着什么样的作用呢</a:t>
            </a:r>
            <a:r>
              <a:rPr lang="zh-CN" altLang="zh-CN" dirty="0" smtClean="0"/>
              <a:t>？在</a:t>
            </a:r>
            <a:r>
              <a:rPr lang="zh-CN" altLang="zh-CN" dirty="0"/>
              <a:t>网络信息技术高速发展的时代，红色旅游业发展并不充分，旅游景点可以尝试各种方法宣传红色旅游景点，以此吸引客流，通过媒体宣传井冈山旅游资源以及井冈山</a:t>
            </a:r>
            <a:r>
              <a:rPr lang="zh-CN" altLang="zh-CN" dirty="0" smtClean="0"/>
              <a:t>精神</a:t>
            </a:r>
            <a:r>
              <a:rPr lang="zh-CN" altLang="en-US" dirty="0" smtClean="0"/>
              <a:t>。</a:t>
            </a:r>
            <a:endParaRPr lang="zh-CN" altLang="en-US" dirty="0"/>
          </a:p>
        </p:txBody>
      </p:sp>
    </p:spTree>
    <p:extLst>
      <p:ext uri="{BB962C8B-B14F-4D97-AF65-F5344CB8AC3E}">
        <p14:creationId xmlns:p14="http://schemas.microsoft.com/office/powerpoint/2010/main" xmlns="" val="37491485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616854" y="3270491"/>
            <a:ext cx="7766936" cy="2426749"/>
          </a:xfrm>
        </p:spPr>
        <p:txBody>
          <a:bodyPr/>
          <a:lstStyle/>
          <a:p>
            <a:r>
              <a:rPr lang="en-US" altLang="zh-CN" dirty="0" smtClean="0"/>
              <a:t> </a:t>
            </a:r>
            <a:endParaRPr lang="zh-CN" altLang="en-US" dirty="0"/>
          </a:p>
        </p:txBody>
      </p:sp>
      <p:sp>
        <p:nvSpPr>
          <p:cNvPr id="3" name="副标题 2"/>
          <p:cNvSpPr>
            <a:spLocks noGrp="1"/>
          </p:cNvSpPr>
          <p:nvPr>
            <p:ph type="subTitle" idx="1"/>
          </p:nvPr>
        </p:nvSpPr>
        <p:spPr/>
        <p:txBody>
          <a:bodyPr/>
          <a:lstStyle/>
          <a:p>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solidFill>
                  <a:prstClr val="black"/>
                </a:solidFill>
              </a:rPr>
              <a:t>立诚笃学，慎思求实</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0"/>
            <a:ext cx="898762" cy="898762"/>
          </a:xfrm>
          <a:prstGeom prst="rect">
            <a:avLst/>
          </a:prstGeom>
        </p:spPr>
      </p:pic>
      <p:sp>
        <p:nvSpPr>
          <p:cNvPr id="6" name="文本框 5"/>
          <p:cNvSpPr txBox="1"/>
          <p:nvPr/>
        </p:nvSpPr>
        <p:spPr>
          <a:xfrm>
            <a:off x="1813162" y="313987"/>
            <a:ext cx="6144631" cy="584775"/>
          </a:xfrm>
          <a:prstGeom prst="rect">
            <a:avLst/>
          </a:prstGeom>
          <a:noFill/>
        </p:spPr>
        <p:txBody>
          <a:bodyPr wrap="none" rtlCol="0">
            <a:spAutoFit/>
          </a:bodyPr>
          <a:lstStyle/>
          <a:p>
            <a:r>
              <a:rPr lang="zh-CN" altLang="en-US" sz="3200" dirty="0" smtClean="0"/>
              <a:t>社会实践</a:t>
            </a:r>
            <a:r>
              <a:rPr lang="zh-CN" altLang="en-US" sz="3200" dirty="0"/>
              <a:t>部分</a:t>
            </a:r>
            <a:r>
              <a:rPr lang="zh-CN" altLang="en-US" sz="3200" dirty="0" smtClean="0"/>
              <a:t>优秀团队剪影（</a:t>
            </a:r>
            <a:r>
              <a:rPr lang="en-US" altLang="zh-CN" sz="3200" dirty="0"/>
              <a:t>2</a:t>
            </a:r>
            <a:r>
              <a:rPr lang="zh-CN" altLang="en-US" sz="3200" dirty="0" smtClean="0"/>
              <a:t>）</a:t>
            </a:r>
            <a:endParaRPr lang="zh-CN" altLang="en-US" sz="3200" dirty="0"/>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14983" y="4144322"/>
            <a:ext cx="3489614" cy="2564092"/>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289975" y="2371977"/>
            <a:ext cx="5505715" cy="3096965"/>
          </a:xfrm>
          <a:prstGeom prst="rect">
            <a:avLst/>
          </a:prstGeom>
        </p:spPr>
      </p:pic>
      <p:sp>
        <p:nvSpPr>
          <p:cNvPr id="9" name="文本框 8"/>
          <p:cNvSpPr txBox="1"/>
          <p:nvPr/>
        </p:nvSpPr>
        <p:spPr>
          <a:xfrm>
            <a:off x="4314983" y="1058138"/>
            <a:ext cx="5395687" cy="2862322"/>
          </a:xfrm>
          <a:prstGeom prst="rect">
            <a:avLst/>
          </a:prstGeom>
          <a:noFill/>
        </p:spPr>
        <p:txBody>
          <a:bodyPr wrap="square" rtlCol="0">
            <a:spAutoFit/>
          </a:bodyPr>
          <a:lstStyle/>
          <a:p>
            <a:r>
              <a:rPr lang="zh-CN" altLang="en-US" dirty="0" smtClean="0">
                <a:solidFill>
                  <a:srgbClr val="FF0000"/>
                </a:solidFill>
              </a:rPr>
              <a:t>“点赞”家乡实践发展队</a:t>
            </a:r>
            <a:endParaRPr lang="en-US" altLang="zh-CN" dirty="0" smtClean="0">
              <a:solidFill>
                <a:srgbClr val="FF0000"/>
              </a:solidFill>
            </a:endParaRPr>
          </a:p>
          <a:p>
            <a:r>
              <a:rPr lang="zh-CN" altLang="zh-CN" dirty="0"/>
              <a:t>首先，团队主要从寻访抗战老兵和重探革命遗址这两个方面，学习金寨县的红色历史，对金寨县红色资源的保护和利用状况进行调研；其次，走访相关农业部门和猕猴桃种植企业，深入了解该产业的发展现状并对其深入思考；再次，结合所学的知识为该产业的发展贡献智慧，助力革命老区发展。最后，在实践过程中，团队成员齐心协力，共克难关，获得宝贵的实践经验，锻炼综合素质能力，提升大学生的社会意识和责任。</a:t>
            </a:r>
            <a:endParaRPr lang="zh-CN" altLang="en-US" dirty="0"/>
          </a:p>
        </p:txBody>
      </p:sp>
    </p:spTree>
    <p:extLst>
      <p:ext uri="{BB962C8B-B14F-4D97-AF65-F5344CB8AC3E}">
        <p14:creationId xmlns:p14="http://schemas.microsoft.com/office/powerpoint/2010/main" xmlns="" val="40139892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16088" y="2720983"/>
            <a:ext cx="7766936" cy="2426749"/>
          </a:xfrm>
        </p:spPr>
        <p:txBody>
          <a:bodyPr/>
          <a:lstStyle/>
          <a:p>
            <a:r>
              <a:rPr lang="en-US" altLang="zh-CN" dirty="0" smtClean="0"/>
              <a:t> </a:t>
            </a:r>
            <a:endParaRPr lang="zh-CN" altLang="en-US" dirty="0"/>
          </a:p>
        </p:txBody>
      </p:sp>
      <p:sp>
        <p:nvSpPr>
          <p:cNvPr id="3" name="副标题 2"/>
          <p:cNvSpPr>
            <a:spLocks noGrp="1"/>
          </p:cNvSpPr>
          <p:nvPr>
            <p:ph type="subTitle" idx="1"/>
          </p:nvPr>
        </p:nvSpPr>
        <p:spPr/>
        <p:txBody>
          <a:bodyPr/>
          <a:lstStyle/>
          <a:p>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solidFill>
                  <a:prstClr val="black"/>
                </a:solidFill>
              </a:rPr>
              <a:t>立诚笃学，慎思求实</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0"/>
            <a:ext cx="898762" cy="898762"/>
          </a:xfrm>
          <a:prstGeom prst="rect">
            <a:avLst/>
          </a:prstGeom>
        </p:spPr>
      </p:pic>
      <p:sp>
        <p:nvSpPr>
          <p:cNvPr id="6" name="文本框 5"/>
          <p:cNvSpPr txBox="1"/>
          <p:nvPr/>
        </p:nvSpPr>
        <p:spPr>
          <a:xfrm>
            <a:off x="1813162" y="313987"/>
            <a:ext cx="6144631" cy="584775"/>
          </a:xfrm>
          <a:prstGeom prst="rect">
            <a:avLst/>
          </a:prstGeom>
          <a:noFill/>
        </p:spPr>
        <p:txBody>
          <a:bodyPr wrap="none" rtlCol="0">
            <a:spAutoFit/>
          </a:bodyPr>
          <a:lstStyle/>
          <a:p>
            <a:r>
              <a:rPr lang="zh-CN" altLang="en-US" sz="3200" dirty="0" smtClean="0"/>
              <a:t>社会实践</a:t>
            </a:r>
            <a:r>
              <a:rPr lang="zh-CN" altLang="en-US" sz="3200" dirty="0"/>
              <a:t>部分优秀团队剪影</a:t>
            </a:r>
            <a:r>
              <a:rPr lang="zh-CN" altLang="en-US" sz="3200" dirty="0" smtClean="0"/>
              <a:t>（</a:t>
            </a:r>
            <a:r>
              <a:rPr lang="en-US" altLang="zh-CN" sz="3200" dirty="0"/>
              <a:t>3</a:t>
            </a:r>
            <a:r>
              <a:rPr lang="zh-CN" altLang="en-US" sz="3200" dirty="0" smtClean="0"/>
              <a:t>）</a:t>
            </a:r>
            <a:endParaRPr lang="zh-CN" altLang="en-US" sz="3200" dirty="0"/>
          </a:p>
        </p:txBody>
      </p:sp>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0555" y="3997597"/>
            <a:ext cx="4074447" cy="2710817"/>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09023" y="1030599"/>
            <a:ext cx="3477296" cy="5684116"/>
          </a:xfrm>
          <a:prstGeom prst="rect">
            <a:avLst/>
          </a:prstGeom>
        </p:spPr>
      </p:pic>
      <p:sp>
        <p:nvSpPr>
          <p:cNvPr id="9" name="文本框 8"/>
          <p:cNvSpPr txBox="1"/>
          <p:nvPr/>
        </p:nvSpPr>
        <p:spPr>
          <a:xfrm>
            <a:off x="910555" y="965325"/>
            <a:ext cx="4289001" cy="2862322"/>
          </a:xfrm>
          <a:prstGeom prst="rect">
            <a:avLst/>
          </a:prstGeom>
          <a:noFill/>
        </p:spPr>
        <p:txBody>
          <a:bodyPr wrap="square" rtlCol="0">
            <a:spAutoFit/>
          </a:bodyPr>
          <a:lstStyle/>
          <a:p>
            <a:r>
              <a:rPr lang="zh-CN" altLang="en-US" dirty="0" smtClean="0">
                <a:solidFill>
                  <a:srgbClr val="FF0000"/>
                </a:solidFill>
              </a:rPr>
              <a:t>“心系未来”事务所调研团</a:t>
            </a:r>
            <a:endParaRPr lang="en-US" altLang="zh-CN" dirty="0" smtClean="0">
              <a:solidFill>
                <a:srgbClr val="FF0000"/>
              </a:solidFill>
            </a:endParaRPr>
          </a:p>
          <a:p>
            <a:r>
              <a:rPr lang="zh-CN" altLang="en-US" dirty="0"/>
              <a:t>团队</a:t>
            </a:r>
            <a:r>
              <a:rPr lang="zh-CN" altLang="zh-CN" dirty="0" smtClean="0"/>
              <a:t>以</a:t>
            </a:r>
            <a:r>
              <a:rPr lang="zh-CN" altLang="zh-CN" dirty="0"/>
              <a:t>问卷调查和视频采访为主要工具，运用叙述统计等方法，分析了毕业生对事务所工作的期许和事务所对毕业生的要求</a:t>
            </a:r>
            <a:r>
              <a:rPr lang="zh-CN" altLang="zh-CN" dirty="0" smtClean="0"/>
              <a:t>，</a:t>
            </a:r>
            <a:r>
              <a:rPr lang="zh-CN" altLang="en-US" dirty="0" smtClean="0"/>
              <a:t>在实践中</a:t>
            </a:r>
            <a:r>
              <a:rPr lang="zh-CN" altLang="zh-CN" dirty="0" smtClean="0"/>
              <a:t>从</a:t>
            </a:r>
            <a:r>
              <a:rPr lang="zh-CN" altLang="zh-CN" dirty="0"/>
              <a:t>会计就业市场中毕业生和事务所的两</a:t>
            </a:r>
            <a:r>
              <a:rPr lang="zh-CN" altLang="zh-CN" dirty="0" smtClean="0"/>
              <a:t>个</a:t>
            </a:r>
            <a:r>
              <a:rPr lang="zh-CN" altLang="en-US" dirty="0"/>
              <a:t>调研方向</a:t>
            </a:r>
            <a:r>
              <a:rPr lang="zh-CN" altLang="zh-CN" dirty="0" smtClean="0"/>
              <a:t>分析</a:t>
            </a:r>
            <a:r>
              <a:rPr lang="zh-CN" altLang="zh-CN" dirty="0"/>
              <a:t>研究了会计毕业生与事务所需要人才间的差距。综合两</a:t>
            </a:r>
            <a:r>
              <a:rPr lang="zh-CN" altLang="zh-CN" dirty="0" smtClean="0"/>
              <a:t>个</a:t>
            </a:r>
            <a:r>
              <a:rPr lang="zh-CN" altLang="en-US" dirty="0"/>
              <a:t>方向</a:t>
            </a:r>
            <a:r>
              <a:rPr lang="zh-CN" altLang="zh-CN" dirty="0" smtClean="0"/>
              <a:t>的</a:t>
            </a:r>
            <a:r>
              <a:rPr lang="zh-CN" altLang="zh-CN" dirty="0"/>
              <a:t>样本，利用因素分析方法，归类简化了影响因素，为会计专业学生学习规划提供指导。</a:t>
            </a:r>
            <a:endParaRPr lang="zh-CN" altLang="en-US" dirty="0"/>
          </a:p>
        </p:txBody>
      </p:sp>
    </p:spTree>
    <p:extLst>
      <p:ext uri="{BB962C8B-B14F-4D97-AF65-F5344CB8AC3E}">
        <p14:creationId xmlns:p14="http://schemas.microsoft.com/office/powerpoint/2010/main" xmlns="" val="38155461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63781" y="1248398"/>
            <a:ext cx="7766936" cy="3209285"/>
          </a:xfrm>
        </p:spPr>
        <p:txBody>
          <a:bodyPr/>
          <a:lstStyle/>
          <a:p>
            <a:r>
              <a:rPr lang="zh-CN" altLang="en-US" dirty="0"/>
              <a:t>安徽财经大学会计学院</a:t>
            </a:r>
            <a:r>
              <a:rPr lang="en-US" altLang="zh-CN" dirty="0"/>
              <a:t/>
            </a:r>
            <a:br>
              <a:rPr lang="en-US" altLang="zh-CN" dirty="0"/>
            </a:br>
            <a:r>
              <a:rPr lang="zh-CN" altLang="en-US" dirty="0"/>
              <a:t>暑期社会实践</a:t>
            </a:r>
            <a:r>
              <a:rPr lang="en-US" altLang="zh-CN" dirty="0"/>
              <a:t/>
            </a:r>
            <a:br>
              <a:rPr lang="en-US" altLang="zh-CN" dirty="0"/>
            </a:br>
            <a:r>
              <a:rPr lang="zh-CN" altLang="en-US" dirty="0"/>
              <a:t>汇报</a:t>
            </a:r>
            <a:r>
              <a:rPr lang="zh-CN" altLang="en-US" dirty="0" smtClean="0"/>
              <a:t>材料</a:t>
            </a:r>
            <a:endParaRPr lang="zh-CN" altLang="en-US" dirty="0"/>
          </a:p>
        </p:txBody>
      </p:sp>
      <p:sp>
        <p:nvSpPr>
          <p:cNvPr id="3" name="副标题 2"/>
          <p:cNvSpPr>
            <a:spLocks noGrp="1"/>
          </p:cNvSpPr>
          <p:nvPr>
            <p:ph type="subTitle" idx="1"/>
          </p:nvPr>
        </p:nvSpPr>
        <p:spPr>
          <a:xfrm>
            <a:off x="1363781" y="4457683"/>
            <a:ext cx="7766936" cy="1096899"/>
          </a:xfrm>
        </p:spPr>
        <p:txBody>
          <a:bodyPr/>
          <a:lstStyle/>
          <a:p>
            <a:r>
              <a:rPr lang="zh-CN" altLang="en-US" dirty="0" smtClean="0"/>
              <a:t>谢谢观看</a:t>
            </a:r>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solidFill>
                  <a:prstClr val="black"/>
                </a:solidFill>
              </a:rPr>
              <a:t>立诚笃学，慎思求实</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0"/>
            <a:ext cx="898762" cy="898762"/>
          </a:xfrm>
          <a:prstGeom prst="rect">
            <a:avLst/>
          </a:prstGeom>
        </p:spPr>
      </p:pic>
    </p:spTree>
    <p:extLst>
      <p:ext uri="{BB962C8B-B14F-4D97-AF65-F5344CB8AC3E}">
        <p14:creationId xmlns:p14="http://schemas.microsoft.com/office/powerpoint/2010/main" xmlns="" val="4411094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5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16088" y="2720983"/>
            <a:ext cx="7766936" cy="2426749"/>
          </a:xfrm>
        </p:spPr>
        <p:txBody>
          <a:bodyPr/>
          <a:lstStyle/>
          <a:p>
            <a:r>
              <a:rPr lang="en-US" altLang="zh-CN" dirty="0" smtClean="0"/>
              <a:t> </a:t>
            </a:r>
            <a:endParaRPr lang="zh-CN" altLang="en-US" dirty="0"/>
          </a:p>
        </p:txBody>
      </p:sp>
      <p:sp>
        <p:nvSpPr>
          <p:cNvPr id="3" name="副标题 2"/>
          <p:cNvSpPr>
            <a:spLocks noGrp="1"/>
          </p:cNvSpPr>
          <p:nvPr>
            <p:ph type="subTitle" idx="1"/>
          </p:nvPr>
        </p:nvSpPr>
        <p:spPr/>
        <p:txBody>
          <a:bodyPr/>
          <a:lstStyle/>
          <a:p>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solidFill>
                  <a:prstClr val="black"/>
                </a:solidFill>
              </a:rPr>
              <a:t>立诚笃学，慎思求实</a:t>
            </a:r>
          </a:p>
        </p:txBody>
      </p:sp>
      <p:sp>
        <p:nvSpPr>
          <p:cNvPr id="7" name="文本框 6"/>
          <p:cNvSpPr txBox="1"/>
          <p:nvPr/>
        </p:nvSpPr>
        <p:spPr>
          <a:xfrm>
            <a:off x="914399" y="1485704"/>
            <a:ext cx="8718997" cy="523220"/>
          </a:xfrm>
          <a:prstGeom prst="rect">
            <a:avLst/>
          </a:prstGeom>
          <a:noFill/>
        </p:spPr>
        <p:txBody>
          <a:bodyPr wrap="square" rtlCol="0">
            <a:spAutoFit/>
          </a:bodyPr>
          <a:lstStyle/>
          <a:p>
            <a:endParaRPr lang="zh-CN" altLang="en-US" sz="2800" dirty="0"/>
          </a:p>
        </p:txBody>
      </p:sp>
      <p:sp>
        <p:nvSpPr>
          <p:cNvPr id="8" name="矩形 7"/>
          <p:cNvSpPr/>
          <p:nvPr/>
        </p:nvSpPr>
        <p:spPr>
          <a:xfrm>
            <a:off x="956733" y="1377371"/>
            <a:ext cx="8466667" cy="3539430"/>
          </a:xfrm>
          <a:prstGeom prst="rect">
            <a:avLst/>
          </a:prstGeom>
        </p:spPr>
        <p:txBody>
          <a:bodyPr wrap="square">
            <a:spAutoFit/>
          </a:bodyPr>
          <a:lstStyle/>
          <a:p>
            <a:r>
              <a:rPr lang="en-US" altLang="zh-CN" sz="2800" dirty="0" smtClean="0"/>
              <a:t>      </a:t>
            </a:r>
            <a:r>
              <a:rPr lang="zh-CN" altLang="zh-CN" sz="2800" dirty="0" smtClean="0"/>
              <a:t>根据校团委部署，会计学院</a:t>
            </a:r>
            <a:r>
              <a:rPr lang="en-US" altLang="zh-CN" sz="2800" dirty="0" smtClean="0"/>
              <a:t>2015</a:t>
            </a:r>
            <a:r>
              <a:rPr lang="zh-CN" altLang="zh-CN" sz="2800" dirty="0" smtClean="0"/>
              <a:t>年暑期社会实践</a:t>
            </a:r>
            <a:r>
              <a:rPr lang="zh-CN" altLang="en-US" sz="2800" dirty="0" smtClean="0"/>
              <a:t>活动</a:t>
            </a:r>
            <a:r>
              <a:rPr lang="zh-CN" altLang="zh-CN" sz="2800" dirty="0" smtClean="0"/>
              <a:t>已圆满完成预定计划。</a:t>
            </a:r>
            <a:endParaRPr lang="en-US" altLang="zh-CN" sz="2800" dirty="0" smtClean="0"/>
          </a:p>
          <a:p>
            <a:r>
              <a:rPr lang="zh-CN" altLang="en-US" sz="2800" dirty="0" smtClean="0"/>
              <a:t>      本次暑期社会实践活动我院共有</a:t>
            </a:r>
            <a:r>
              <a:rPr lang="en-US" altLang="zh-CN" sz="2800" dirty="0" smtClean="0"/>
              <a:t>91</a:t>
            </a:r>
            <a:r>
              <a:rPr lang="zh-CN" altLang="en-US" sz="2800" dirty="0" smtClean="0"/>
              <a:t>支</a:t>
            </a:r>
            <a:r>
              <a:rPr lang="zh-CN" altLang="zh-CN" sz="2800" dirty="0" smtClean="0"/>
              <a:t>团队通过审核，</a:t>
            </a:r>
            <a:r>
              <a:rPr lang="zh-CN" altLang="en-US" sz="2800" dirty="0" smtClean="0"/>
              <a:t>其中省、校级重点服务团队</a:t>
            </a:r>
            <a:r>
              <a:rPr lang="en-US" altLang="zh-CN" sz="2800" dirty="0" smtClean="0"/>
              <a:t>33</a:t>
            </a:r>
            <a:r>
              <a:rPr lang="zh-CN" altLang="en-US" sz="2800" dirty="0" smtClean="0"/>
              <a:t>支，院级团队</a:t>
            </a:r>
            <a:r>
              <a:rPr lang="en-US" altLang="zh-CN" sz="2800" dirty="0" smtClean="0"/>
              <a:t>58</a:t>
            </a:r>
            <a:r>
              <a:rPr lang="zh-CN" altLang="en-US" sz="2800" dirty="0" smtClean="0"/>
              <a:t>只，</a:t>
            </a:r>
            <a:r>
              <a:rPr lang="zh-CN" altLang="zh-CN" sz="2800" dirty="0" smtClean="0"/>
              <a:t>共计</a:t>
            </a:r>
            <a:r>
              <a:rPr lang="en-US" altLang="zh-CN" sz="2800" dirty="0" smtClean="0"/>
              <a:t>975</a:t>
            </a:r>
            <a:r>
              <a:rPr lang="zh-CN" altLang="zh-CN" sz="2800" dirty="0" smtClean="0"/>
              <a:t>人。</a:t>
            </a:r>
            <a:endParaRPr lang="en-US" altLang="zh-CN" sz="2800" dirty="0" smtClean="0"/>
          </a:p>
          <a:p>
            <a:r>
              <a:rPr lang="en-US" altLang="zh-CN" sz="2800" dirty="0" smtClean="0"/>
              <a:t>       </a:t>
            </a:r>
            <a:r>
              <a:rPr lang="zh-CN" altLang="en-US" sz="2800" dirty="0" smtClean="0"/>
              <a:t>各团队</a:t>
            </a:r>
            <a:r>
              <a:rPr lang="zh-CN" altLang="zh-CN" sz="2800" dirty="0" smtClean="0"/>
              <a:t>通过学习参观、座谈交流、实地考察等多种形式的社会实践活动，取得了一定的成果，现将具体</a:t>
            </a:r>
            <a:r>
              <a:rPr lang="zh-CN" altLang="en-US" sz="2800" dirty="0" smtClean="0"/>
              <a:t>我院总体情况</a:t>
            </a:r>
            <a:r>
              <a:rPr lang="zh-CN" altLang="zh-CN" sz="2800" dirty="0" smtClean="0"/>
              <a:t>汇</a:t>
            </a:r>
            <a:r>
              <a:rPr lang="zh-CN" altLang="en-US" sz="2800" dirty="0" smtClean="0"/>
              <a:t>报</a:t>
            </a:r>
            <a:r>
              <a:rPr lang="zh-CN" altLang="zh-CN" sz="2800" dirty="0" smtClean="0"/>
              <a:t>如下</a:t>
            </a:r>
            <a:r>
              <a:rPr lang="zh-CN" altLang="en-US" sz="2800" dirty="0" smtClean="0"/>
              <a:t>：</a:t>
            </a:r>
            <a:endParaRPr lang="zh-CN" altLang="en-US" sz="2800" dirty="0"/>
          </a:p>
        </p:txBody>
      </p:sp>
      <p:pic>
        <p:nvPicPr>
          <p:cNvPr id="9" name="图片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5200" y="270934"/>
            <a:ext cx="898762" cy="898762"/>
          </a:xfrm>
          <a:prstGeom prst="rect">
            <a:avLst/>
          </a:prstGeom>
        </p:spPr>
      </p:pic>
    </p:spTree>
    <p:extLst>
      <p:ext uri="{BB962C8B-B14F-4D97-AF65-F5344CB8AC3E}">
        <p14:creationId xmlns:p14="http://schemas.microsoft.com/office/powerpoint/2010/main" xmlns="" val="16883543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16088" y="2720983"/>
            <a:ext cx="7766936" cy="2426749"/>
          </a:xfrm>
        </p:spPr>
        <p:txBody>
          <a:bodyPr/>
          <a:lstStyle/>
          <a:p>
            <a:r>
              <a:rPr lang="en-US" altLang="zh-CN" dirty="0" smtClean="0"/>
              <a:t> </a:t>
            </a:r>
            <a:endParaRPr lang="zh-CN" altLang="en-US" dirty="0"/>
          </a:p>
        </p:txBody>
      </p:sp>
      <p:sp>
        <p:nvSpPr>
          <p:cNvPr id="3" name="副标题 2"/>
          <p:cNvSpPr>
            <a:spLocks noGrp="1"/>
          </p:cNvSpPr>
          <p:nvPr>
            <p:ph type="subTitle" idx="1"/>
          </p:nvPr>
        </p:nvSpPr>
        <p:spPr/>
        <p:txBody>
          <a:bodyPr/>
          <a:lstStyle/>
          <a:p>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solidFill>
                  <a:prstClr val="black"/>
                </a:solidFill>
              </a:rPr>
              <a:t>立诚笃学，慎思求实</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0"/>
            <a:ext cx="898762" cy="898762"/>
          </a:xfrm>
          <a:prstGeom prst="rect">
            <a:avLst/>
          </a:prstGeom>
        </p:spPr>
      </p:pic>
      <p:sp>
        <p:nvSpPr>
          <p:cNvPr id="6" name="文本框 5"/>
          <p:cNvSpPr txBox="1"/>
          <p:nvPr/>
        </p:nvSpPr>
        <p:spPr>
          <a:xfrm>
            <a:off x="1813161" y="161588"/>
            <a:ext cx="8109772" cy="584775"/>
          </a:xfrm>
          <a:prstGeom prst="rect">
            <a:avLst/>
          </a:prstGeom>
          <a:noFill/>
        </p:spPr>
        <p:txBody>
          <a:bodyPr wrap="square" rtlCol="0">
            <a:spAutoFit/>
          </a:bodyPr>
          <a:lstStyle/>
          <a:p>
            <a:r>
              <a:rPr lang="zh-CN" altLang="en-US" sz="3200" dirty="0" smtClean="0">
                <a:solidFill>
                  <a:prstClr val="black"/>
                </a:solidFill>
              </a:rPr>
              <a:t>有效做法</a:t>
            </a:r>
            <a:r>
              <a:rPr lang="en-US" altLang="zh-CN" sz="3200" dirty="0" smtClean="0">
                <a:solidFill>
                  <a:prstClr val="black"/>
                </a:solidFill>
              </a:rPr>
              <a:t>——</a:t>
            </a:r>
            <a:r>
              <a:rPr lang="zh-CN" altLang="en-US" sz="3200" dirty="0" smtClean="0">
                <a:solidFill>
                  <a:prstClr val="black"/>
                </a:solidFill>
              </a:rPr>
              <a:t>将暑期实践工作贯穿于整个学年</a:t>
            </a:r>
            <a:endParaRPr lang="zh-CN" altLang="en-US" sz="3200" dirty="0">
              <a:solidFill>
                <a:prstClr val="black"/>
              </a:solidFill>
            </a:endParaRPr>
          </a:p>
        </p:txBody>
      </p:sp>
      <p:sp>
        <p:nvSpPr>
          <p:cNvPr id="7" name="文本框 6"/>
          <p:cNvSpPr txBox="1"/>
          <p:nvPr/>
        </p:nvSpPr>
        <p:spPr>
          <a:xfrm>
            <a:off x="693036" y="1196279"/>
            <a:ext cx="10178164" cy="5262979"/>
          </a:xfrm>
          <a:prstGeom prst="rect">
            <a:avLst/>
          </a:prstGeom>
          <a:noFill/>
        </p:spPr>
        <p:txBody>
          <a:bodyPr wrap="square" rtlCol="0">
            <a:spAutoFit/>
          </a:bodyPr>
          <a:lstStyle/>
          <a:p>
            <a:r>
              <a:rPr lang="en-US" altLang="zh-CN" sz="2400" dirty="0"/>
              <a:t>1</a:t>
            </a:r>
            <a:r>
              <a:rPr lang="zh-CN" altLang="zh-CN" sz="2400" dirty="0" smtClean="0"/>
              <a:t>、</a:t>
            </a:r>
            <a:r>
              <a:rPr lang="zh-CN" altLang="en-US" sz="2400" dirty="0" smtClean="0"/>
              <a:t>从</a:t>
            </a:r>
            <a:r>
              <a:rPr lang="en-US" altLang="zh-CN" sz="2400" dirty="0" smtClean="0"/>
              <a:t>2014</a:t>
            </a:r>
            <a:r>
              <a:rPr lang="zh-CN" altLang="en-US" sz="2400" dirty="0" smtClean="0"/>
              <a:t>级</a:t>
            </a:r>
            <a:r>
              <a:rPr lang="zh-CN" altLang="zh-CN" sz="2400" dirty="0" smtClean="0"/>
              <a:t>新生</a:t>
            </a:r>
            <a:r>
              <a:rPr lang="zh-CN" altLang="zh-CN" sz="2400" dirty="0"/>
              <a:t>入学</a:t>
            </a:r>
            <a:r>
              <a:rPr lang="zh-CN" altLang="zh-CN" sz="2400" dirty="0" smtClean="0"/>
              <a:t>后</a:t>
            </a:r>
            <a:r>
              <a:rPr lang="zh-CN" altLang="en-US" sz="2400" dirty="0" smtClean="0"/>
              <a:t>，学院便以启航教育为依托组织了</a:t>
            </a:r>
            <a:r>
              <a:rPr lang="zh-CN" altLang="zh-CN" sz="2400" dirty="0" smtClean="0"/>
              <a:t>社会实践</a:t>
            </a:r>
            <a:r>
              <a:rPr lang="zh-CN" altLang="zh-CN" sz="2400" dirty="0"/>
              <a:t>宣讲</a:t>
            </a:r>
            <a:r>
              <a:rPr lang="zh-CN" altLang="zh-CN" sz="2400" dirty="0" smtClean="0"/>
              <a:t>会</a:t>
            </a:r>
            <a:r>
              <a:rPr lang="zh-CN" altLang="en-US" sz="2400" dirty="0"/>
              <a:t>；</a:t>
            </a:r>
            <a:endParaRPr lang="en-US" altLang="zh-CN" sz="2400" dirty="0" smtClean="0"/>
          </a:p>
          <a:p>
            <a:r>
              <a:rPr lang="en-US" altLang="zh-CN" sz="2400" dirty="0" smtClean="0"/>
              <a:t>2</a:t>
            </a:r>
            <a:r>
              <a:rPr lang="zh-CN" altLang="zh-CN" sz="2400" dirty="0" smtClean="0"/>
              <a:t>、通过</a:t>
            </a:r>
            <a:r>
              <a:rPr lang="zh-CN" altLang="zh-CN" sz="2400" dirty="0"/>
              <a:t>学院网站、微博、微信等平台</a:t>
            </a:r>
            <a:r>
              <a:rPr lang="zh-CN" altLang="zh-CN" sz="2400" dirty="0" smtClean="0"/>
              <a:t>，</a:t>
            </a:r>
            <a:r>
              <a:rPr lang="zh-CN" altLang="en-US" sz="2400" dirty="0" smtClean="0"/>
              <a:t>多渠道宣传暑期社会实践</a:t>
            </a:r>
            <a:r>
              <a:rPr lang="zh-CN" altLang="zh-CN" sz="2400" dirty="0" smtClean="0"/>
              <a:t>，</a:t>
            </a:r>
            <a:r>
              <a:rPr lang="zh-CN" altLang="en-US" sz="2400" dirty="0" smtClean="0"/>
              <a:t>增强</a:t>
            </a:r>
            <a:r>
              <a:rPr lang="zh-CN" altLang="zh-CN" sz="2400" dirty="0" smtClean="0"/>
              <a:t>同学们对社会实践的</a:t>
            </a:r>
            <a:r>
              <a:rPr lang="zh-CN" altLang="en-US" sz="2400" dirty="0" smtClean="0"/>
              <a:t>了解，提高</a:t>
            </a:r>
            <a:r>
              <a:rPr lang="zh-CN" altLang="zh-CN" sz="2400" dirty="0" smtClean="0"/>
              <a:t>参与热情</a:t>
            </a:r>
            <a:r>
              <a:rPr lang="zh-CN" altLang="zh-CN" sz="2400" dirty="0"/>
              <a:t>；</a:t>
            </a:r>
          </a:p>
          <a:p>
            <a:r>
              <a:rPr lang="en-US" altLang="zh-CN" sz="2400" dirty="0"/>
              <a:t>3</a:t>
            </a:r>
            <a:r>
              <a:rPr lang="zh-CN" altLang="zh-CN" sz="2400" dirty="0" smtClean="0"/>
              <a:t>、</a:t>
            </a:r>
            <a:r>
              <a:rPr lang="zh-CN" altLang="en-US" sz="2400" dirty="0" smtClean="0"/>
              <a:t>团队申报过程中，实行团队“一对一”指导制度，对团队申报中存在的问题给予及时的帮助；</a:t>
            </a:r>
            <a:endParaRPr lang="en-US" altLang="zh-CN" sz="2400" dirty="0" smtClean="0"/>
          </a:p>
          <a:p>
            <a:r>
              <a:rPr lang="en-US" altLang="zh-CN" sz="2400" dirty="0" smtClean="0"/>
              <a:t>4</a:t>
            </a:r>
            <a:r>
              <a:rPr lang="zh-CN" altLang="en-US" sz="2400" dirty="0" smtClean="0"/>
              <a:t>、积极组织</a:t>
            </a:r>
            <a:r>
              <a:rPr lang="zh-CN" altLang="zh-CN" sz="2400" dirty="0" smtClean="0"/>
              <a:t>暑期</a:t>
            </a:r>
            <a:r>
              <a:rPr lang="zh-CN" altLang="zh-CN" sz="2400" dirty="0"/>
              <a:t>社会实践启动</a:t>
            </a:r>
            <a:r>
              <a:rPr lang="zh-CN" altLang="zh-CN" sz="2400" dirty="0" smtClean="0"/>
              <a:t>仪式</a:t>
            </a:r>
            <a:r>
              <a:rPr lang="zh-CN" altLang="en-US" sz="2400" dirty="0" smtClean="0"/>
              <a:t>，让学生了解学院对暑期社会实践的重视程度，提高他们参加实践的责任意识；</a:t>
            </a:r>
            <a:endParaRPr lang="zh-CN" altLang="zh-CN" sz="2400" dirty="0"/>
          </a:p>
          <a:p>
            <a:r>
              <a:rPr lang="en-US" altLang="zh-CN" sz="2400" dirty="0"/>
              <a:t>5</a:t>
            </a:r>
            <a:r>
              <a:rPr lang="zh-CN" altLang="zh-CN" sz="2400" dirty="0" smtClean="0"/>
              <a:t>、</a:t>
            </a:r>
            <a:r>
              <a:rPr lang="zh-CN" altLang="en-US" sz="2400" dirty="0" smtClean="0"/>
              <a:t>利用</a:t>
            </a:r>
            <a:r>
              <a:rPr lang="zh-CN" altLang="zh-CN" sz="2400" dirty="0" smtClean="0"/>
              <a:t>学院</a:t>
            </a:r>
            <a:r>
              <a:rPr lang="zh-CN" altLang="zh-CN" sz="2400" dirty="0"/>
              <a:t>网站、微信公众</a:t>
            </a:r>
            <a:r>
              <a:rPr lang="zh-CN" altLang="zh-CN" sz="2400" dirty="0" smtClean="0"/>
              <a:t>号</a:t>
            </a:r>
            <a:r>
              <a:rPr lang="zh-CN" altLang="en-US" sz="2400" dirty="0" smtClean="0"/>
              <a:t>、新浪微博、</a:t>
            </a:r>
            <a:r>
              <a:rPr lang="en-US" altLang="zh-CN" sz="2400" dirty="0" err="1" smtClean="0"/>
              <a:t>qq</a:t>
            </a:r>
            <a:r>
              <a:rPr lang="zh-CN" altLang="en-US" sz="2400" dirty="0" smtClean="0"/>
              <a:t>群</a:t>
            </a:r>
            <a:r>
              <a:rPr lang="zh-CN" altLang="zh-CN" sz="2400" dirty="0" smtClean="0"/>
              <a:t>等</a:t>
            </a:r>
            <a:r>
              <a:rPr lang="zh-CN" altLang="zh-CN" sz="2400" dirty="0"/>
              <a:t>平台</a:t>
            </a:r>
            <a:r>
              <a:rPr lang="zh-CN" altLang="zh-CN" sz="2400" dirty="0" smtClean="0"/>
              <a:t>，</a:t>
            </a:r>
            <a:r>
              <a:rPr lang="zh-CN" altLang="en-US" sz="2400" dirty="0" smtClean="0"/>
              <a:t>实时</a:t>
            </a:r>
            <a:r>
              <a:rPr lang="zh-CN" altLang="zh-CN" sz="2400" dirty="0" smtClean="0"/>
              <a:t>追踪</a:t>
            </a:r>
            <a:r>
              <a:rPr lang="zh-CN" altLang="zh-CN" sz="2400" dirty="0"/>
              <a:t>实践队伍的具体实践</a:t>
            </a:r>
            <a:r>
              <a:rPr lang="zh-CN" altLang="zh-CN" sz="2400" dirty="0" smtClean="0"/>
              <a:t>过程</a:t>
            </a:r>
            <a:r>
              <a:rPr lang="zh-CN" altLang="en-US" sz="2400" dirty="0" smtClean="0"/>
              <a:t>，并及时进行新闻报道</a:t>
            </a:r>
            <a:r>
              <a:rPr lang="zh-CN" altLang="zh-CN" sz="2400" dirty="0" smtClean="0"/>
              <a:t>；</a:t>
            </a:r>
            <a:endParaRPr lang="en-US" altLang="zh-CN" sz="2400" dirty="0" smtClean="0"/>
          </a:p>
          <a:p>
            <a:r>
              <a:rPr lang="en-US" altLang="zh-CN" sz="2400" dirty="0" smtClean="0"/>
              <a:t>6</a:t>
            </a:r>
            <a:r>
              <a:rPr lang="zh-CN" altLang="en-US" sz="2400" dirty="0" smtClean="0"/>
              <a:t>、规范评审过程，在学校暑期社会实践文件的基础上制定</a:t>
            </a:r>
            <a:r>
              <a:rPr lang="en-US" altLang="zh-CN" sz="2400" dirty="0" smtClean="0"/>
              <a:t>《</a:t>
            </a:r>
            <a:r>
              <a:rPr lang="zh-CN" altLang="en-US" sz="2400" dirty="0" smtClean="0"/>
              <a:t>会计学院暑期社会实践评奖细则</a:t>
            </a:r>
            <a:r>
              <a:rPr lang="en-US" altLang="zh-CN" sz="2400" dirty="0" smtClean="0"/>
              <a:t>》</a:t>
            </a:r>
            <a:r>
              <a:rPr lang="zh-CN" altLang="en-US" sz="2400" dirty="0" smtClean="0"/>
              <a:t>，并邀请相关指导老师对各奖项进行</a:t>
            </a:r>
            <a:r>
              <a:rPr lang="zh-CN" altLang="en-US" sz="2400" dirty="0" smtClean="0">
                <a:solidFill>
                  <a:schemeClr val="accent5"/>
                </a:solidFill>
                <a:hlinkClick r:id="rId3" action="ppaction://hlinksldjump"/>
              </a:rPr>
              <a:t>打分评比</a:t>
            </a:r>
            <a:r>
              <a:rPr lang="zh-CN" altLang="en-US" sz="2400" dirty="0" smtClean="0"/>
              <a:t>；</a:t>
            </a:r>
            <a:endParaRPr lang="zh-CN" altLang="zh-CN" sz="2400" dirty="0"/>
          </a:p>
          <a:p>
            <a:r>
              <a:rPr lang="en-US" altLang="zh-CN" sz="2400" dirty="0" smtClean="0"/>
              <a:t>7</a:t>
            </a:r>
            <a:r>
              <a:rPr lang="zh-CN" altLang="zh-CN" sz="2400" dirty="0" smtClean="0"/>
              <a:t>、</a:t>
            </a:r>
            <a:r>
              <a:rPr lang="zh-CN" altLang="en-US" sz="2400" dirty="0" smtClean="0"/>
              <a:t>多次</a:t>
            </a:r>
            <a:r>
              <a:rPr lang="zh-CN" altLang="zh-CN" sz="2400" dirty="0" smtClean="0"/>
              <a:t>召开团队</a:t>
            </a:r>
            <a:r>
              <a:rPr lang="zh-CN" altLang="zh-CN" sz="2400" dirty="0"/>
              <a:t>负责人会议，规范实践队伍的</a:t>
            </a:r>
            <a:r>
              <a:rPr lang="zh-CN" altLang="zh-CN" sz="2400" dirty="0" smtClean="0"/>
              <a:t>材料</a:t>
            </a:r>
            <a:r>
              <a:rPr lang="zh-CN" altLang="en-US" sz="2400" dirty="0" smtClean="0"/>
              <a:t>整理、成果申报等相关工作。</a:t>
            </a:r>
            <a:endParaRPr lang="zh-CN" altLang="zh-CN" sz="2400" dirty="0"/>
          </a:p>
        </p:txBody>
      </p:sp>
      <p:sp>
        <p:nvSpPr>
          <p:cNvPr id="8" name="右箭头 7">
            <a:hlinkClick r:id="rId4" action="ppaction://hlinksldjump"/>
          </p:cNvPr>
          <p:cNvSpPr/>
          <p:nvPr/>
        </p:nvSpPr>
        <p:spPr>
          <a:xfrm>
            <a:off x="4978400" y="6333067"/>
            <a:ext cx="1388533"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3065034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813162" y="3385907"/>
            <a:ext cx="7766936" cy="2426749"/>
          </a:xfrm>
        </p:spPr>
        <p:txBody>
          <a:bodyPr/>
          <a:lstStyle/>
          <a:p>
            <a:r>
              <a:rPr lang="en-US" altLang="zh-CN" dirty="0" smtClean="0"/>
              <a:t> </a:t>
            </a:r>
            <a:endParaRPr lang="zh-CN" altLang="en-US" dirty="0"/>
          </a:p>
        </p:txBody>
      </p:sp>
      <p:sp>
        <p:nvSpPr>
          <p:cNvPr id="3" name="副标题 2"/>
          <p:cNvSpPr>
            <a:spLocks noGrp="1"/>
          </p:cNvSpPr>
          <p:nvPr>
            <p:ph type="subTitle" idx="1"/>
          </p:nvPr>
        </p:nvSpPr>
        <p:spPr/>
        <p:txBody>
          <a:bodyPr/>
          <a:lstStyle/>
          <a:p>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solidFill>
                  <a:prstClr val="black"/>
                </a:solidFill>
              </a:rPr>
              <a:t>立诚笃学，慎思求实</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0"/>
            <a:ext cx="898762" cy="898762"/>
          </a:xfrm>
          <a:prstGeom prst="rect">
            <a:avLst/>
          </a:prstGeom>
        </p:spPr>
      </p:pic>
      <p:sp>
        <p:nvSpPr>
          <p:cNvPr id="6" name="文本框 5"/>
          <p:cNvSpPr txBox="1"/>
          <p:nvPr/>
        </p:nvSpPr>
        <p:spPr>
          <a:xfrm>
            <a:off x="1813162" y="313987"/>
            <a:ext cx="4503156" cy="584775"/>
          </a:xfrm>
          <a:prstGeom prst="rect">
            <a:avLst/>
          </a:prstGeom>
          <a:noFill/>
        </p:spPr>
        <p:txBody>
          <a:bodyPr wrap="none" rtlCol="0">
            <a:spAutoFit/>
          </a:bodyPr>
          <a:lstStyle/>
          <a:p>
            <a:r>
              <a:rPr lang="zh-CN" altLang="en-US" sz="3200" dirty="0"/>
              <a:t>部分奖</a:t>
            </a:r>
            <a:r>
              <a:rPr lang="zh-CN" altLang="en-US" sz="3200" dirty="0" smtClean="0"/>
              <a:t>项申报简览（</a:t>
            </a:r>
            <a:r>
              <a:rPr lang="en-US" altLang="zh-CN" sz="3200" dirty="0" smtClean="0"/>
              <a:t>1</a:t>
            </a:r>
            <a:r>
              <a:rPr lang="zh-CN" altLang="en-US" sz="3200" dirty="0" smtClean="0"/>
              <a:t>）</a:t>
            </a:r>
            <a:endParaRPr lang="zh-CN" altLang="en-US" sz="3200" dirty="0"/>
          </a:p>
        </p:txBody>
      </p:sp>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4400" y="1332855"/>
            <a:ext cx="8898826" cy="4479801"/>
          </a:xfrm>
          <a:prstGeom prst="rect">
            <a:avLst/>
          </a:prstGeom>
        </p:spPr>
      </p:pic>
    </p:spTree>
    <p:extLst>
      <p:ext uri="{BB962C8B-B14F-4D97-AF65-F5344CB8AC3E}">
        <p14:creationId xmlns:p14="http://schemas.microsoft.com/office/powerpoint/2010/main" xmlns="" val="4096177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16088" y="2720983"/>
            <a:ext cx="7766936" cy="2426749"/>
          </a:xfrm>
        </p:spPr>
        <p:txBody>
          <a:bodyPr/>
          <a:lstStyle/>
          <a:p>
            <a:r>
              <a:rPr lang="en-US" altLang="zh-CN" dirty="0" smtClean="0"/>
              <a:t> </a:t>
            </a:r>
            <a:endParaRPr lang="zh-CN" altLang="en-US" dirty="0"/>
          </a:p>
        </p:txBody>
      </p:sp>
      <p:sp>
        <p:nvSpPr>
          <p:cNvPr id="3" name="副标题 2"/>
          <p:cNvSpPr>
            <a:spLocks noGrp="1"/>
          </p:cNvSpPr>
          <p:nvPr>
            <p:ph type="subTitle" idx="1"/>
          </p:nvPr>
        </p:nvSpPr>
        <p:spPr/>
        <p:txBody>
          <a:bodyPr/>
          <a:lstStyle/>
          <a:p>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t>立诚笃学，慎思求实</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0"/>
            <a:ext cx="898762" cy="898762"/>
          </a:xfrm>
          <a:prstGeom prst="rect">
            <a:avLst/>
          </a:prstGeom>
        </p:spPr>
      </p:pic>
      <p:sp>
        <p:nvSpPr>
          <p:cNvPr id="6" name="文本框 5"/>
          <p:cNvSpPr txBox="1"/>
          <p:nvPr/>
        </p:nvSpPr>
        <p:spPr>
          <a:xfrm>
            <a:off x="1813162" y="313987"/>
            <a:ext cx="4503156" cy="584775"/>
          </a:xfrm>
          <a:prstGeom prst="rect">
            <a:avLst/>
          </a:prstGeom>
          <a:noFill/>
        </p:spPr>
        <p:txBody>
          <a:bodyPr wrap="none" rtlCol="0">
            <a:spAutoFit/>
          </a:bodyPr>
          <a:lstStyle/>
          <a:p>
            <a:r>
              <a:rPr lang="zh-CN" altLang="en-US" sz="3200" dirty="0"/>
              <a:t>部分奖项申报简览</a:t>
            </a:r>
            <a:r>
              <a:rPr lang="zh-CN" altLang="en-US" sz="3200" dirty="0" smtClean="0"/>
              <a:t>（</a:t>
            </a:r>
            <a:r>
              <a:rPr lang="en-US" altLang="zh-CN" sz="3200" dirty="0" smtClean="0"/>
              <a:t>2</a:t>
            </a:r>
            <a:r>
              <a:rPr lang="zh-CN" altLang="en-US" sz="3200" dirty="0" smtClean="0"/>
              <a:t>）</a:t>
            </a:r>
            <a:endParaRPr lang="zh-CN" altLang="en-US" sz="3200" dirty="0"/>
          </a:p>
        </p:txBody>
      </p:sp>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4400" y="1212749"/>
            <a:ext cx="8860665" cy="4621381"/>
          </a:xfrm>
          <a:prstGeom prst="rect">
            <a:avLst/>
          </a:prstGeom>
        </p:spPr>
      </p:pic>
      <p:sp>
        <p:nvSpPr>
          <p:cNvPr id="8" name="右箭头 7">
            <a:hlinkClick r:id="rId4" action="ppaction://hlinksldjump"/>
          </p:cNvPr>
          <p:cNvSpPr/>
          <p:nvPr/>
        </p:nvSpPr>
        <p:spPr>
          <a:xfrm>
            <a:off x="5664200" y="6248400"/>
            <a:ext cx="1405467"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9874716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63781" y="2712414"/>
            <a:ext cx="7766936" cy="2426749"/>
          </a:xfrm>
        </p:spPr>
        <p:txBody>
          <a:bodyPr/>
          <a:lstStyle/>
          <a:p>
            <a:r>
              <a:rPr lang="en-US" altLang="zh-CN" dirty="0" smtClean="0"/>
              <a:t> </a:t>
            </a:r>
            <a:endParaRPr lang="zh-CN" altLang="en-US" dirty="0"/>
          </a:p>
        </p:txBody>
      </p:sp>
      <p:sp>
        <p:nvSpPr>
          <p:cNvPr id="3" name="副标题 2"/>
          <p:cNvSpPr>
            <a:spLocks noGrp="1"/>
          </p:cNvSpPr>
          <p:nvPr>
            <p:ph type="subTitle" idx="1"/>
          </p:nvPr>
        </p:nvSpPr>
        <p:spPr/>
        <p:txBody>
          <a:bodyPr/>
          <a:lstStyle/>
          <a:p>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solidFill>
                  <a:prstClr val="black"/>
                </a:solidFill>
              </a:rPr>
              <a:t>立诚笃学，慎思求实</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0"/>
            <a:ext cx="898762" cy="898762"/>
          </a:xfrm>
          <a:prstGeom prst="rect">
            <a:avLst/>
          </a:prstGeom>
        </p:spPr>
      </p:pic>
      <p:sp>
        <p:nvSpPr>
          <p:cNvPr id="6" name="文本框 5"/>
          <p:cNvSpPr txBox="1"/>
          <p:nvPr/>
        </p:nvSpPr>
        <p:spPr>
          <a:xfrm>
            <a:off x="1813162" y="313987"/>
            <a:ext cx="7568097" cy="584775"/>
          </a:xfrm>
          <a:prstGeom prst="rect">
            <a:avLst/>
          </a:prstGeom>
          <a:noFill/>
        </p:spPr>
        <p:txBody>
          <a:bodyPr wrap="none" rtlCol="0">
            <a:spAutoFit/>
          </a:bodyPr>
          <a:lstStyle/>
          <a:p>
            <a:r>
              <a:rPr lang="zh-CN" altLang="en-US" sz="3200" dirty="0" smtClean="0"/>
              <a:t>社会实践活动成果</a:t>
            </a:r>
            <a:r>
              <a:rPr lang="en-US" altLang="zh-CN" sz="3200" dirty="0" smtClean="0"/>
              <a:t>1——</a:t>
            </a:r>
            <a:r>
              <a:rPr lang="zh-CN" altLang="en-US" sz="3200" dirty="0" smtClean="0"/>
              <a:t>团队质量不断提高</a:t>
            </a:r>
            <a:endParaRPr lang="zh-CN" altLang="en-US" sz="3200" dirty="0"/>
          </a:p>
        </p:txBody>
      </p:sp>
      <p:graphicFrame>
        <p:nvGraphicFramePr>
          <p:cNvPr id="9" name="图表 8"/>
          <p:cNvGraphicFramePr/>
          <p:nvPr>
            <p:extLst>
              <p:ext uri="{D42A27DB-BD31-4B8C-83A1-F6EECF244321}">
                <p14:modId xmlns:p14="http://schemas.microsoft.com/office/powerpoint/2010/main" xmlns="" val="3487233245"/>
              </p:ext>
            </p:extLst>
          </p:nvPr>
        </p:nvGraphicFramePr>
        <p:xfrm>
          <a:off x="1068947" y="1481071"/>
          <a:ext cx="7934665" cy="44045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847690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16088" y="2720983"/>
            <a:ext cx="7766936" cy="2426749"/>
          </a:xfrm>
        </p:spPr>
        <p:txBody>
          <a:bodyPr/>
          <a:lstStyle/>
          <a:p>
            <a:r>
              <a:rPr lang="en-US" altLang="zh-CN" dirty="0" smtClean="0"/>
              <a:t> </a:t>
            </a:r>
            <a:endParaRPr lang="zh-CN" altLang="en-US" dirty="0"/>
          </a:p>
        </p:txBody>
      </p:sp>
      <p:sp>
        <p:nvSpPr>
          <p:cNvPr id="3" name="副标题 2"/>
          <p:cNvSpPr>
            <a:spLocks noGrp="1"/>
          </p:cNvSpPr>
          <p:nvPr>
            <p:ph type="subTitle" idx="1"/>
          </p:nvPr>
        </p:nvSpPr>
        <p:spPr/>
        <p:txBody>
          <a:bodyPr/>
          <a:lstStyle/>
          <a:p>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solidFill>
                  <a:prstClr val="black"/>
                </a:solidFill>
              </a:rPr>
              <a:t>立诚笃学，慎思求实</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0"/>
            <a:ext cx="898762" cy="898762"/>
          </a:xfrm>
          <a:prstGeom prst="rect">
            <a:avLst/>
          </a:prstGeom>
        </p:spPr>
      </p:pic>
      <p:sp>
        <p:nvSpPr>
          <p:cNvPr id="6" name="文本框 5"/>
          <p:cNvSpPr txBox="1"/>
          <p:nvPr/>
        </p:nvSpPr>
        <p:spPr>
          <a:xfrm>
            <a:off x="1813162" y="313987"/>
            <a:ext cx="8388835" cy="584775"/>
          </a:xfrm>
          <a:prstGeom prst="rect">
            <a:avLst/>
          </a:prstGeom>
          <a:noFill/>
        </p:spPr>
        <p:txBody>
          <a:bodyPr wrap="none" rtlCol="0">
            <a:spAutoFit/>
          </a:bodyPr>
          <a:lstStyle/>
          <a:p>
            <a:r>
              <a:rPr lang="zh-CN" altLang="en-US" sz="3200" dirty="0">
                <a:solidFill>
                  <a:prstClr val="black"/>
                </a:solidFill>
              </a:rPr>
              <a:t>社会实践</a:t>
            </a:r>
            <a:r>
              <a:rPr lang="zh-CN" altLang="en-US" sz="3200" dirty="0" smtClean="0">
                <a:solidFill>
                  <a:prstClr val="black"/>
                </a:solidFill>
              </a:rPr>
              <a:t>活动成果</a:t>
            </a:r>
            <a:r>
              <a:rPr lang="en-US" altLang="zh-CN" sz="3200" dirty="0" smtClean="0">
                <a:solidFill>
                  <a:prstClr val="black"/>
                </a:solidFill>
              </a:rPr>
              <a:t>2——</a:t>
            </a:r>
            <a:r>
              <a:rPr lang="zh-CN" altLang="en-US" sz="3200" dirty="0" smtClean="0">
                <a:solidFill>
                  <a:prstClr val="black"/>
                </a:solidFill>
              </a:rPr>
              <a:t>宣传报道工作进步明显</a:t>
            </a:r>
            <a:endParaRPr lang="zh-CN" altLang="en-US" sz="3200" dirty="0">
              <a:solidFill>
                <a:prstClr val="black"/>
              </a:solidFill>
            </a:endParaRPr>
          </a:p>
        </p:txBody>
      </p:sp>
      <p:sp>
        <p:nvSpPr>
          <p:cNvPr id="7" name="文本框 6"/>
          <p:cNvSpPr txBox="1"/>
          <p:nvPr/>
        </p:nvSpPr>
        <p:spPr>
          <a:xfrm>
            <a:off x="914400" y="1485704"/>
            <a:ext cx="8706118" cy="3539430"/>
          </a:xfrm>
          <a:prstGeom prst="rect">
            <a:avLst/>
          </a:prstGeom>
          <a:noFill/>
        </p:spPr>
        <p:txBody>
          <a:bodyPr wrap="square" rtlCol="0">
            <a:spAutoFit/>
          </a:bodyPr>
          <a:lstStyle/>
          <a:p>
            <a:r>
              <a:rPr lang="zh-CN" altLang="en-US" sz="2800" dirty="0" smtClean="0"/>
              <a:t>      </a:t>
            </a:r>
            <a:r>
              <a:rPr lang="zh-CN" altLang="en-US" sz="2800" u="sng" dirty="0" smtClean="0"/>
              <a:t>宣传报道</a:t>
            </a:r>
            <a:r>
              <a:rPr lang="zh-CN" altLang="en-US" sz="2800" dirty="0" smtClean="0"/>
              <a:t>作为我院本年度暑期社会实践的重点工作，</a:t>
            </a:r>
            <a:r>
              <a:rPr lang="zh-CN" altLang="zh-CN" sz="2800" dirty="0" smtClean="0"/>
              <a:t>学院</a:t>
            </a:r>
            <a:r>
              <a:rPr lang="zh-CN" altLang="zh-CN" sz="2800" dirty="0"/>
              <a:t>网站</a:t>
            </a:r>
            <a:r>
              <a:rPr lang="zh-CN" altLang="zh-CN" sz="2800" dirty="0" smtClean="0"/>
              <a:t>和相关微</a:t>
            </a:r>
            <a:r>
              <a:rPr lang="zh-CN" altLang="zh-CN" sz="2800" dirty="0"/>
              <a:t>信公众平台</a:t>
            </a:r>
            <a:r>
              <a:rPr lang="zh-CN" altLang="zh-CN" sz="2800" dirty="0" smtClean="0"/>
              <a:t>暑</a:t>
            </a:r>
            <a:r>
              <a:rPr lang="zh-CN" altLang="en-US" sz="2800" dirty="0" smtClean="0"/>
              <a:t>假</a:t>
            </a:r>
            <a:r>
              <a:rPr lang="zh-CN" altLang="zh-CN" sz="2800" dirty="0" smtClean="0"/>
              <a:t>期间</a:t>
            </a:r>
            <a:r>
              <a:rPr lang="zh-CN" altLang="zh-CN" sz="2800" dirty="0"/>
              <a:t>积极跟进各团队调研进度，</a:t>
            </a:r>
            <a:r>
              <a:rPr lang="zh-CN" altLang="zh-CN" sz="2800" dirty="0" smtClean="0"/>
              <a:t>团委</a:t>
            </a:r>
            <a:r>
              <a:rPr lang="zh-CN" altLang="en-US" sz="2800" dirty="0" smtClean="0"/>
              <a:t>和各团支部</a:t>
            </a:r>
            <a:r>
              <a:rPr lang="zh-CN" altLang="zh-CN" sz="2800" dirty="0" smtClean="0"/>
              <a:t>微</a:t>
            </a:r>
            <a:r>
              <a:rPr lang="zh-CN" altLang="zh-CN" sz="2800" dirty="0"/>
              <a:t>博随时</a:t>
            </a:r>
            <a:r>
              <a:rPr lang="zh-CN" altLang="zh-CN" sz="2800" dirty="0" smtClean="0"/>
              <a:t>发布</a:t>
            </a:r>
            <a:r>
              <a:rPr lang="zh-CN" altLang="en-US" sz="2800" dirty="0" smtClean="0"/>
              <a:t>各团队的实践动态</a:t>
            </a:r>
            <a:r>
              <a:rPr lang="zh-CN" altLang="zh-CN" sz="2800" dirty="0" smtClean="0"/>
              <a:t>。</a:t>
            </a:r>
            <a:r>
              <a:rPr lang="zh-CN" altLang="en-US" sz="2800" dirty="0" smtClean="0">
                <a:solidFill>
                  <a:prstClr val="black"/>
                </a:solidFill>
              </a:rPr>
              <a:t>同时，加强各实践团队的自我宣传意识，团队微博开通率达</a:t>
            </a:r>
            <a:r>
              <a:rPr lang="en-US" altLang="zh-CN" sz="2800" dirty="0" smtClean="0">
                <a:solidFill>
                  <a:prstClr val="black"/>
                </a:solidFill>
              </a:rPr>
              <a:t>95%</a:t>
            </a:r>
            <a:r>
              <a:rPr lang="zh-CN" altLang="en-US" sz="2800" dirty="0" smtClean="0">
                <a:solidFill>
                  <a:prstClr val="black"/>
                </a:solidFill>
              </a:rPr>
              <a:t>以上，</a:t>
            </a:r>
            <a:endParaRPr lang="en-US" altLang="zh-CN" sz="2800" dirty="0" smtClean="0">
              <a:solidFill>
                <a:prstClr val="black"/>
              </a:solidFill>
            </a:endParaRPr>
          </a:p>
          <a:p>
            <a:r>
              <a:rPr lang="zh-CN" altLang="en-US" sz="2800" dirty="0" smtClean="0">
                <a:solidFill>
                  <a:prstClr val="black"/>
                </a:solidFill>
              </a:rPr>
              <a:t>      此外，在实践中我院实践团队积极寻求实践单位和各级媒体的关注，实践团队的活动被实践单位和各级媒体报道的次数与往年相比明显增多。</a:t>
            </a:r>
            <a:endParaRPr lang="zh-CN" altLang="en-US" sz="2800" dirty="0">
              <a:solidFill>
                <a:prstClr val="black"/>
              </a:solidFill>
            </a:endParaRPr>
          </a:p>
        </p:txBody>
      </p:sp>
    </p:spTree>
    <p:extLst>
      <p:ext uri="{BB962C8B-B14F-4D97-AF65-F5344CB8AC3E}">
        <p14:creationId xmlns:p14="http://schemas.microsoft.com/office/powerpoint/2010/main" xmlns="" val="26636804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16088" y="2720983"/>
            <a:ext cx="7766936" cy="2426749"/>
          </a:xfrm>
        </p:spPr>
        <p:txBody>
          <a:bodyPr/>
          <a:lstStyle/>
          <a:p>
            <a:r>
              <a:rPr lang="en-US" altLang="zh-CN" dirty="0" smtClean="0"/>
              <a:t> </a:t>
            </a:r>
            <a:endParaRPr lang="zh-CN" altLang="en-US" dirty="0"/>
          </a:p>
        </p:txBody>
      </p:sp>
      <p:sp>
        <p:nvSpPr>
          <p:cNvPr id="3" name="副标题 2"/>
          <p:cNvSpPr>
            <a:spLocks noGrp="1"/>
          </p:cNvSpPr>
          <p:nvPr>
            <p:ph type="subTitle" idx="1"/>
          </p:nvPr>
        </p:nvSpPr>
        <p:spPr/>
        <p:txBody>
          <a:bodyPr/>
          <a:lstStyle/>
          <a:p>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solidFill>
                  <a:prstClr val="black"/>
                </a:solidFill>
              </a:rPr>
              <a:t>立诚笃学，慎思求实</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0"/>
            <a:ext cx="898762" cy="898762"/>
          </a:xfrm>
          <a:prstGeom prst="rect">
            <a:avLst/>
          </a:prstGeom>
        </p:spPr>
      </p:pic>
      <p:sp>
        <p:nvSpPr>
          <p:cNvPr id="6" name="文本框 5"/>
          <p:cNvSpPr txBox="1"/>
          <p:nvPr/>
        </p:nvSpPr>
        <p:spPr>
          <a:xfrm>
            <a:off x="1025762" y="1109855"/>
            <a:ext cx="3877985" cy="461665"/>
          </a:xfrm>
          <a:prstGeom prst="rect">
            <a:avLst/>
          </a:prstGeom>
          <a:noFill/>
          <a:ln>
            <a:solidFill>
              <a:schemeClr val="bg2">
                <a:lumMod val="50000"/>
              </a:schemeClr>
            </a:solidFill>
          </a:ln>
        </p:spPr>
        <p:txBody>
          <a:bodyPr wrap="none" rtlCol="0">
            <a:spAutoFit/>
          </a:bodyPr>
          <a:lstStyle/>
          <a:p>
            <a:r>
              <a:rPr lang="zh-CN" altLang="en-US" sz="2400" dirty="0" smtClean="0">
                <a:solidFill>
                  <a:schemeClr val="bg1">
                    <a:lumMod val="50000"/>
                  </a:schemeClr>
                </a:solidFill>
              </a:rPr>
              <a:t>社会实践活动部分外宣资料</a:t>
            </a:r>
            <a:endParaRPr lang="zh-CN" altLang="en-US" sz="2400" dirty="0">
              <a:solidFill>
                <a:schemeClr val="bg1">
                  <a:lumMod val="50000"/>
                </a:schemeClr>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90599" y="1679034"/>
            <a:ext cx="4349622" cy="2450435"/>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99668" y="1398285"/>
            <a:ext cx="2673756" cy="4679103"/>
          </a:xfrm>
          <a:prstGeom prst="rect">
            <a:avLst/>
          </a:prstGeom>
        </p:spPr>
      </p:pic>
      <p:sp>
        <p:nvSpPr>
          <p:cNvPr id="11" name="文本框 5"/>
          <p:cNvSpPr txBox="1"/>
          <p:nvPr/>
        </p:nvSpPr>
        <p:spPr>
          <a:xfrm>
            <a:off x="1813162" y="313987"/>
            <a:ext cx="8388835" cy="584775"/>
          </a:xfrm>
          <a:prstGeom prst="rect">
            <a:avLst/>
          </a:prstGeom>
          <a:noFill/>
        </p:spPr>
        <p:txBody>
          <a:bodyPr wrap="none" rtlCol="0">
            <a:spAutoFit/>
          </a:bodyPr>
          <a:lstStyle/>
          <a:p>
            <a:r>
              <a:rPr lang="zh-CN" altLang="en-US" sz="3200" dirty="0" smtClean="0">
                <a:solidFill>
                  <a:prstClr val="black"/>
                </a:solidFill>
              </a:rPr>
              <a:t>社会实践活动成果</a:t>
            </a:r>
            <a:r>
              <a:rPr lang="en-US" altLang="zh-CN" sz="3200" dirty="0" smtClean="0">
                <a:solidFill>
                  <a:prstClr val="black"/>
                </a:solidFill>
              </a:rPr>
              <a:t>2——</a:t>
            </a:r>
            <a:r>
              <a:rPr lang="zh-CN" altLang="en-US" sz="3200" dirty="0" smtClean="0">
                <a:solidFill>
                  <a:prstClr val="black"/>
                </a:solidFill>
              </a:rPr>
              <a:t>宣传报道工作进步明显</a:t>
            </a:r>
            <a:endParaRPr lang="zh-CN" altLang="en-US" sz="3200" dirty="0">
              <a:solidFill>
                <a:prstClr val="black"/>
              </a:solidFill>
            </a:endParaRPr>
          </a:p>
        </p:txBody>
      </p:sp>
      <p:pic>
        <p:nvPicPr>
          <p:cNvPr id="7169" name="Picture 1" descr="C:\Users\Administrator\AppData\Roaming\Tencent\Users\28812243\QQ\WinTemp\RichOle\OOBIM61OUH47G0E45K6(DAP.png"/>
          <p:cNvPicPr>
            <a:picLocks noChangeAspect="1" noChangeArrowheads="1"/>
          </p:cNvPicPr>
          <p:nvPr/>
        </p:nvPicPr>
        <p:blipFill>
          <a:blip r:embed="rId5"/>
          <a:srcRect/>
          <a:stretch>
            <a:fillRect/>
          </a:stretch>
        </p:blipFill>
        <p:spPr bwMode="auto">
          <a:xfrm>
            <a:off x="1007535" y="4250266"/>
            <a:ext cx="4343400" cy="2237683"/>
          </a:xfrm>
          <a:prstGeom prst="rect">
            <a:avLst/>
          </a:prstGeom>
          <a:noFill/>
        </p:spPr>
      </p:pic>
    </p:spTree>
    <p:extLst>
      <p:ext uri="{BB962C8B-B14F-4D97-AF65-F5344CB8AC3E}">
        <p14:creationId xmlns:p14="http://schemas.microsoft.com/office/powerpoint/2010/main" xmlns="" val="1964010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16088" y="2720983"/>
            <a:ext cx="7766936" cy="2426749"/>
          </a:xfrm>
        </p:spPr>
        <p:txBody>
          <a:bodyPr/>
          <a:lstStyle/>
          <a:p>
            <a:r>
              <a:rPr lang="en-US" altLang="zh-CN" dirty="0" smtClean="0"/>
              <a:t> </a:t>
            </a:r>
            <a:endParaRPr lang="zh-CN" altLang="en-US" dirty="0"/>
          </a:p>
        </p:txBody>
      </p:sp>
      <p:sp>
        <p:nvSpPr>
          <p:cNvPr id="4" name="文本框 3"/>
          <p:cNvSpPr txBox="1"/>
          <p:nvPr/>
        </p:nvSpPr>
        <p:spPr>
          <a:xfrm>
            <a:off x="9274003" y="6246749"/>
            <a:ext cx="3538573" cy="461665"/>
          </a:xfrm>
          <a:prstGeom prst="rect">
            <a:avLst/>
          </a:prstGeom>
          <a:noFill/>
        </p:spPr>
        <p:txBody>
          <a:bodyPr wrap="square" rtlCol="0">
            <a:spAutoFit/>
          </a:bodyPr>
          <a:lstStyle/>
          <a:p>
            <a:r>
              <a:rPr lang="zh-CN" altLang="en-US" sz="2400" dirty="0">
                <a:solidFill>
                  <a:prstClr val="black"/>
                </a:solidFill>
              </a:rPr>
              <a:t>立诚笃学，慎思求实</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0"/>
            <a:ext cx="898762" cy="898762"/>
          </a:xfrm>
          <a:prstGeom prst="rect">
            <a:avLst/>
          </a:prstGeom>
        </p:spPr>
      </p:pic>
      <p:sp>
        <p:nvSpPr>
          <p:cNvPr id="6" name="文本框 5"/>
          <p:cNvSpPr txBox="1"/>
          <p:nvPr/>
        </p:nvSpPr>
        <p:spPr>
          <a:xfrm>
            <a:off x="1813162" y="313987"/>
            <a:ext cx="8013732" cy="1077218"/>
          </a:xfrm>
          <a:prstGeom prst="rect">
            <a:avLst/>
          </a:prstGeom>
          <a:noFill/>
        </p:spPr>
        <p:txBody>
          <a:bodyPr wrap="none" rtlCol="0">
            <a:spAutoFit/>
          </a:bodyPr>
          <a:lstStyle/>
          <a:p>
            <a:r>
              <a:rPr lang="zh-CN" altLang="en-US" sz="3200" dirty="0">
                <a:solidFill>
                  <a:prstClr val="black"/>
                </a:solidFill>
              </a:rPr>
              <a:t>社会实践</a:t>
            </a:r>
            <a:r>
              <a:rPr lang="zh-CN" altLang="en-US" sz="3200" dirty="0" smtClean="0">
                <a:solidFill>
                  <a:prstClr val="black"/>
                </a:solidFill>
              </a:rPr>
              <a:t>活动成果</a:t>
            </a:r>
            <a:r>
              <a:rPr lang="en-US" altLang="zh-CN" sz="3200" dirty="0" smtClean="0">
                <a:solidFill>
                  <a:prstClr val="black"/>
                </a:solidFill>
              </a:rPr>
              <a:t>3</a:t>
            </a:r>
          </a:p>
          <a:p>
            <a:r>
              <a:rPr lang="en-US" altLang="zh-CN" sz="3200" dirty="0" smtClean="0">
                <a:solidFill>
                  <a:prstClr val="black"/>
                </a:solidFill>
              </a:rPr>
              <a:t>            ——</a:t>
            </a:r>
            <a:r>
              <a:rPr lang="zh-CN" altLang="en-US" sz="3200" dirty="0" smtClean="0">
                <a:solidFill>
                  <a:prstClr val="black"/>
                </a:solidFill>
              </a:rPr>
              <a:t>调研论文数量、质量均稳步提升</a:t>
            </a:r>
            <a:endParaRPr lang="zh-CN" altLang="en-US" sz="3200" dirty="0">
              <a:solidFill>
                <a:prstClr val="black"/>
              </a:solidFill>
            </a:endParaRPr>
          </a:p>
        </p:txBody>
      </p:sp>
      <p:sp>
        <p:nvSpPr>
          <p:cNvPr id="8" name="文本框 6"/>
          <p:cNvSpPr txBox="1"/>
          <p:nvPr/>
        </p:nvSpPr>
        <p:spPr>
          <a:xfrm>
            <a:off x="1016000" y="2925037"/>
            <a:ext cx="8706118" cy="523220"/>
          </a:xfrm>
          <a:prstGeom prst="rect">
            <a:avLst/>
          </a:prstGeom>
          <a:noFill/>
        </p:spPr>
        <p:txBody>
          <a:bodyPr wrap="square" rtlCol="0">
            <a:spAutoFit/>
          </a:bodyPr>
          <a:lstStyle/>
          <a:p>
            <a:r>
              <a:rPr lang="zh-CN" altLang="en-US" sz="2800" dirty="0" smtClean="0"/>
              <a:t>      形成调研论文</a:t>
            </a:r>
            <a:r>
              <a:rPr lang="en-US" altLang="zh-CN" sz="2800" dirty="0" smtClean="0"/>
              <a:t>280</a:t>
            </a:r>
            <a:r>
              <a:rPr lang="zh-CN" altLang="en-US" sz="2800" dirty="0" smtClean="0"/>
              <a:t>余篇，并有多篇论文被公开发表</a:t>
            </a:r>
            <a:endParaRPr lang="zh-CN" altLang="en-US" sz="2800" dirty="0">
              <a:solidFill>
                <a:prstClr val="black"/>
              </a:solidFill>
            </a:endParaRPr>
          </a:p>
        </p:txBody>
      </p:sp>
    </p:spTree>
    <p:extLst>
      <p:ext uri="{BB962C8B-B14F-4D97-AF65-F5344CB8AC3E}">
        <p14:creationId xmlns:p14="http://schemas.microsoft.com/office/powerpoint/2010/main" xmlns="" val="26636804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354</TotalTime>
  <Words>975</Words>
  <Application>Microsoft Office PowerPoint</Application>
  <PresentationFormat>自定义</PresentationFormat>
  <Paragraphs>88</Paragraphs>
  <Slides>14</Slides>
  <Notes>0</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平面</vt:lpstr>
      <vt:lpstr>安徽财经大学会计学院 暑期社会实践 汇报材料</vt:lpstr>
      <vt:lpstr> </vt:lpstr>
      <vt:lpstr> </vt:lpstr>
      <vt:lpstr> </vt:lpstr>
      <vt:lpstr> </vt:lpstr>
      <vt:lpstr> </vt:lpstr>
      <vt:lpstr> </vt:lpstr>
      <vt:lpstr> </vt:lpstr>
      <vt:lpstr> </vt:lpstr>
      <vt:lpstr> </vt:lpstr>
      <vt:lpstr> </vt:lpstr>
      <vt:lpstr> </vt:lpstr>
      <vt:lpstr> </vt:lpstr>
      <vt:lpstr>安徽财经大学会计学院 暑期社会实践 汇报材料</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安徽财经大学会计学院 暑期社会实践 汇报材料</dc:title>
  <dc:creator>王鑫睿</dc:creator>
  <cp:lastModifiedBy>微软用户</cp:lastModifiedBy>
  <cp:revision>45</cp:revision>
  <dcterms:created xsi:type="dcterms:W3CDTF">2015-10-02T02:00:10Z</dcterms:created>
  <dcterms:modified xsi:type="dcterms:W3CDTF">2015-10-20T00:28:16Z</dcterms:modified>
</cp:coreProperties>
</file>