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6" r:id="rId12"/>
    <p:sldId id="275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6091" autoAdjust="0"/>
    <p:restoredTop sz="94633" autoAdjust="0"/>
  </p:normalViewPr>
  <p:slideViewPr>
    <p:cSldViewPr>
      <p:cViewPr varScale="1">
        <p:scale>
          <a:sx n="108" d="100"/>
          <a:sy n="108" d="100"/>
        </p:scale>
        <p:origin x="-1656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2015/10/19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2015/10/19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2015/10/19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2015/10/19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2015/10/19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2015/10/19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2015/10/19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2.png"/><Relationship Id="rId7" Type="http://schemas.openxmlformats.org/officeDocument/2006/relationships/image" Target="../media/image46.jpeg"/><Relationship Id="rId12" Type="http://schemas.openxmlformats.org/officeDocument/2006/relationships/image" Target="../media/image5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50.jpeg"/><Relationship Id="rId5" Type="http://schemas.openxmlformats.org/officeDocument/2006/relationships/image" Target="../media/image3.png"/><Relationship Id="rId10" Type="http://schemas.openxmlformats.org/officeDocument/2006/relationships/image" Target="../media/image49.jpeg"/><Relationship Id="rId4" Type="http://schemas.openxmlformats.org/officeDocument/2006/relationships/image" Target="../media/image4.jpeg"/><Relationship Id="rId9" Type="http://schemas.openxmlformats.org/officeDocument/2006/relationships/image" Target="../media/image4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5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57.png"/><Relationship Id="rId5" Type="http://schemas.openxmlformats.org/officeDocument/2006/relationships/image" Target="../media/image3.png"/><Relationship Id="rId10" Type="http://schemas.openxmlformats.org/officeDocument/2006/relationships/image" Target="../media/image56.png"/><Relationship Id="rId4" Type="http://schemas.openxmlformats.org/officeDocument/2006/relationships/image" Target="../media/image4.jpeg"/><Relationship Id="rId9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10" Type="http://schemas.openxmlformats.org/officeDocument/2006/relationships/image" Target="../media/image14.jpeg"/><Relationship Id="rId4" Type="http://schemas.openxmlformats.org/officeDocument/2006/relationships/image" Target="../media/image4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18" Type="http://schemas.openxmlformats.org/officeDocument/2006/relationships/image" Target="../media/image27.jpeg"/><Relationship Id="rId3" Type="http://schemas.openxmlformats.org/officeDocument/2006/relationships/image" Target="../media/image2.png"/><Relationship Id="rId21" Type="http://schemas.openxmlformats.org/officeDocument/2006/relationships/image" Target="../media/image30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17" Type="http://schemas.openxmlformats.org/officeDocument/2006/relationships/image" Target="../media/image26.jpeg"/><Relationship Id="rId2" Type="http://schemas.openxmlformats.org/officeDocument/2006/relationships/image" Target="../media/image1.png"/><Relationship Id="rId16" Type="http://schemas.openxmlformats.org/officeDocument/2006/relationships/image" Target="../media/image25.jpeg"/><Relationship Id="rId20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3.png"/><Relationship Id="rId15" Type="http://schemas.openxmlformats.org/officeDocument/2006/relationships/image" Target="../media/image24.jpeg"/><Relationship Id="rId10" Type="http://schemas.openxmlformats.org/officeDocument/2006/relationships/image" Target="../media/image19.jpeg"/><Relationship Id="rId19" Type="http://schemas.openxmlformats.org/officeDocument/2006/relationships/image" Target="../media/image28.jpeg"/><Relationship Id="rId4" Type="http://schemas.openxmlformats.org/officeDocument/2006/relationships/image" Target="../media/image4.jpe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1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35.png"/><Relationship Id="rId5" Type="http://schemas.openxmlformats.org/officeDocument/2006/relationships/image" Target="../media/image4.jpeg"/><Relationship Id="rId15" Type="http://schemas.openxmlformats.org/officeDocument/2006/relationships/image" Target="../media/image39.png"/><Relationship Id="rId10" Type="http://schemas.openxmlformats.org/officeDocument/2006/relationships/image" Target="../media/image34.jpeg"/><Relationship Id="rId4" Type="http://schemas.openxmlformats.org/officeDocument/2006/relationships/image" Target="../media/image2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.png"/><Relationship Id="rId7" Type="http://schemas.openxmlformats.org/officeDocument/2006/relationships/image" Target="../media/image4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2.png"/><Relationship Id="rId7" Type="http://schemas.openxmlformats.org/officeDocument/2006/relationships/image" Target="../media/image4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work\静安团委\未标题-2副2本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" descr="F:\work\静安团委\未标题-qrt副本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700" y="7938"/>
            <a:ext cx="9136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3" descr="F:\work\静安团委\未标题-2副本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2700" y="7938"/>
            <a:ext cx="9136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2" descr="C:\Users\Ju-Yang\Desktop\20071223134957985_2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638" y="60325"/>
            <a:ext cx="1039812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Box 2"/>
          <p:cNvSpPr txBox="1">
            <a:spLocks noChangeArrowheads="1"/>
          </p:cNvSpPr>
          <p:nvPr/>
        </p:nvSpPr>
        <p:spPr bwMode="auto">
          <a:xfrm>
            <a:off x="4572000" y="5229225"/>
            <a:ext cx="3600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  <a:defRPr/>
            </a:pPr>
            <a:r>
              <a:rPr lang="zh-CN" altLang="en-US" sz="3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工商管理学院团委</a:t>
            </a:r>
          </a:p>
        </p:txBody>
      </p:sp>
      <p:grpSp>
        <p:nvGrpSpPr>
          <p:cNvPr id="2" name="组合 40"/>
          <p:cNvGrpSpPr>
            <a:grpSpLocks/>
          </p:cNvGrpSpPr>
          <p:nvPr/>
        </p:nvGrpSpPr>
        <p:grpSpPr bwMode="auto">
          <a:xfrm>
            <a:off x="2268538" y="1565275"/>
            <a:ext cx="4608512" cy="3735388"/>
            <a:chOff x="0" y="0"/>
            <a:chExt cx="2433638" cy="2433638"/>
          </a:xfrm>
        </p:grpSpPr>
        <p:grpSp>
          <p:nvGrpSpPr>
            <p:cNvPr id="3" name="组合 41"/>
            <p:cNvGrpSpPr>
              <a:grpSpLocks/>
            </p:cNvGrpSpPr>
            <p:nvPr/>
          </p:nvGrpSpPr>
          <p:grpSpPr bwMode="auto">
            <a:xfrm>
              <a:off x="0" y="0"/>
              <a:ext cx="2433638" cy="2433638"/>
              <a:chOff x="0" y="0"/>
              <a:chExt cx="2433638" cy="2433638"/>
            </a:xfrm>
          </p:grpSpPr>
          <p:grpSp>
            <p:nvGrpSpPr>
              <p:cNvPr id="4" name="组合 55"/>
              <p:cNvGrpSpPr>
                <a:grpSpLocks/>
              </p:cNvGrpSpPr>
              <p:nvPr/>
            </p:nvGrpSpPr>
            <p:grpSpPr bwMode="auto">
              <a:xfrm>
                <a:off x="396875" y="442913"/>
                <a:ext cx="1582738" cy="1584325"/>
                <a:chOff x="0" y="0"/>
                <a:chExt cx="1582738" cy="1584325"/>
              </a:xfrm>
            </p:grpSpPr>
            <p:sp>
              <p:nvSpPr>
                <p:cNvPr id="2074" name="十六角星 57"/>
                <p:cNvSpPr>
                  <a:spLocks noChangeArrowheads="1"/>
                </p:cNvSpPr>
                <p:nvPr/>
              </p:nvSpPr>
              <p:spPr bwMode="auto">
                <a:xfrm rot="1640119">
                  <a:off x="-351" y="-246"/>
                  <a:ext cx="1582745" cy="1584502"/>
                </a:xfrm>
                <a:prstGeom prst="star16">
                  <a:avLst>
                    <a:gd name="adj" fmla="val 46671"/>
                  </a:avLst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F4D862">
                        <a:alpha val="50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5" name="组合 199"/>
                <p:cNvGrpSpPr>
                  <a:grpSpLocks/>
                </p:cNvGrpSpPr>
                <p:nvPr/>
              </p:nvGrpSpPr>
              <p:grpSpPr bwMode="auto">
                <a:xfrm rot="2801918">
                  <a:off x="28566" y="30155"/>
                  <a:ext cx="1524001" cy="1524000"/>
                  <a:chOff x="0" y="0"/>
                  <a:chExt cx="2805306" cy="2803871"/>
                </a:xfrm>
              </p:grpSpPr>
              <p:sp>
                <p:nvSpPr>
                  <p:cNvPr id="3084" name="Rectangle 6"/>
                  <p:cNvSpPr>
                    <a:spLocks noChangeArrowheads="1"/>
                  </p:cNvSpPr>
                  <p:nvPr/>
                </p:nvSpPr>
                <p:spPr bwMode="auto">
                  <a:xfrm rot="418273">
                    <a:off x="1416666" y="51991"/>
                    <a:ext cx="66634" cy="73107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1">
                          <a:alpha val="0"/>
                        </a:schemeClr>
                      </a:gs>
                      <a:gs pos="50000">
                        <a:srgbClr val="ECE370">
                          <a:alpha val="10999"/>
                        </a:srgb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rect">
                      <a:fillToRect l="100000" t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buFont typeface="Arial" pitchFamily="34" charset="0"/>
                      <a:buNone/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3085" name="Freeform 8"/>
                  <p:cNvSpPr>
                    <a:spLocks/>
                  </p:cNvSpPr>
                  <p:nvPr/>
                </p:nvSpPr>
                <p:spPr bwMode="auto">
                  <a:xfrm rot="418273">
                    <a:off x="775650" y="103165"/>
                    <a:ext cx="420746" cy="666294"/>
                  </a:xfrm>
                  <a:custGeom>
                    <a:avLst/>
                    <a:gdLst>
                      <a:gd name="T0" fmla="*/ 330 w 330"/>
                      <a:gd name="T1" fmla="*/ 495 h 521"/>
                      <a:gd name="T2" fmla="*/ 285 w 330"/>
                      <a:gd name="T3" fmla="*/ 521 h 521"/>
                      <a:gd name="T4" fmla="*/ 0 w 330"/>
                      <a:gd name="T5" fmla="*/ 24 h 521"/>
                      <a:gd name="T6" fmla="*/ 44 w 330"/>
                      <a:gd name="T7" fmla="*/ 0 h 521"/>
                      <a:gd name="T8" fmla="*/ 330 w 330"/>
                      <a:gd name="T9" fmla="*/ 495 h 5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30" h="521">
                        <a:moveTo>
                          <a:pt x="330" y="495"/>
                        </a:moveTo>
                        <a:lnTo>
                          <a:pt x="285" y="521"/>
                        </a:lnTo>
                        <a:lnTo>
                          <a:pt x="0" y="24"/>
                        </a:lnTo>
                        <a:lnTo>
                          <a:pt x="44" y="0"/>
                        </a:lnTo>
                        <a:lnTo>
                          <a:pt x="330" y="495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>
                          <a:alpha val="0"/>
                        </a:schemeClr>
                      </a:gs>
                      <a:gs pos="50000">
                        <a:srgbClr val="ECE370">
                          <a:alpha val="14999"/>
                        </a:srgb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rect">
                      <a:fillToRect l="100000" t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buFont typeface="Arial" pitchFamily="34" charset="0"/>
                      <a:buNone/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3086" name="Freeform 10"/>
                  <p:cNvSpPr>
                    <a:spLocks/>
                  </p:cNvSpPr>
                  <p:nvPr/>
                </p:nvSpPr>
                <p:spPr bwMode="auto">
                  <a:xfrm rot="418273">
                    <a:off x="180739" y="581338"/>
                    <a:ext cx="668246" cy="421060"/>
                  </a:xfrm>
                  <a:custGeom>
                    <a:avLst/>
                    <a:gdLst>
                      <a:gd name="T0" fmla="*/ 521 w 521"/>
                      <a:gd name="T1" fmla="*/ 285 h 330"/>
                      <a:gd name="T2" fmla="*/ 495 w 521"/>
                      <a:gd name="T3" fmla="*/ 330 h 330"/>
                      <a:gd name="T4" fmla="*/ 0 w 521"/>
                      <a:gd name="T5" fmla="*/ 42 h 330"/>
                      <a:gd name="T6" fmla="*/ 26 w 521"/>
                      <a:gd name="T7" fmla="*/ 0 h 330"/>
                      <a:gd name="T8" fmla="*/ 521 w 521"/>
                      <a:gd name="T9" fmla="*/ 285 h 3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21" h="330">
                        <a:moveTo>
                          <a:pt x="521" y="285"/>
                        </a:moveTo>
                        <a:lnTo>
                          <a:pt x="495" y="330"/>
                        </a:lnTo>
                        <a:lnTo>
                          <a:pt x="0" y="42"/>
                        </a:lnTo>
                        <a:lnTo>
                          <a:pt x="26" y="0"/>
                        </a:lnTo>
                        <a:lnTo>
                          <a:pt x="521" y="285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>
                          <a:alpha val="0"/>
                        </a:schemeClr>
                      </a:gs>
                      <a:gs pos="50000">
                        <a:srgbClr val="ECE370">
                          <a:alpha val="18999"/>
                        </a:srgb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rect">
                      <a:fillToRect l="100000" t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buFont typeface="Arial" pitchFamily="34" charset="0"/>
                      <a:buNone/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3087" name="Rectangle 12"/>
                  <p:cNvSpPr>
                    <a:spLocks noChangeArrowheads="1"/>
                  </p:cNvSpPr>
                  <p:nvPr/>
                </p:nvSpPr>
                <p:spPr bwMode="auto">
                  <a:xfrm rot="418273">
                    <a:off x="-107522" y="1284986"/>
                    <a:ext cx="740590" cy="6786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1">
                          <a:alpha val="0"/>
                        </a:schemeClr>
                      </a:gs>
                      <a:gs pos="50000">
                        <a:srgbClr val="ECE370">
                          <a:alpha val="10999"/>
                        </a:srgb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rect">
                      <a:fillToRect l="100000" t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buFont typeface="Arial" pitchFamily="34" charset="0"/>
                      <a:buNone/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3088" name="Freeform 14"/>
                  <p:cNvSpPr>
                    <a:spLocks/>
                  </p:cNvSpPr>
                  <p:nvPr/>
                </p:nvSpPr>
                <p:spPr bwMode="auto">
                  <a:xfrm rot="418273">
                    <a:off x="-10634" y="1650903"/>
                    <a:ext cx="670149" cy="424146"/>
                  </a:xfrm>
                  <a:custGeom>
                    <a:avLst/>
                    <a:gdLst>
                      <a:gd name="T0" fmla="*/ 495 w 521"/>
                      <a:gd name="T1" fmla="*/ 0 h 330"/>
                      <a:gd name="T2" fmla="*/ 521 w 521"/>
                      <a:gd name="T3" fmla="*/ 44 h 330"/>
                      <a:gd name="T4" fmla="*/ 26 w 521"/>
                      <a:gd name="T5" fmla="*/ 330 h 330"/>
                      <a:gd name="T6" fmla="*/ 0 w 521"/>
                      <a:gd name="T7" fmla="*/ 286 h 330"/>
                      <a:gd name="T8" fmla="*/ 495 w 521"/>
                      <a:gd name="T9" fmla="*/ 0 h 3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21" h="330">
                        <a:moveTo>
                          <a:pt x="495" y="0"/>
                        </a:moveTo>
                        <a:lnTo>
                          <a:pt x="521" y="44"/>
                        </a:lnTo>
                        <a:lnTo>
                          <a:pt x="26" y="330"/>
                        </a:lnTo>
                        <a:lnTo>
                          <a:pt x="0" y="286"/>
                        </a:lnTo>
                        <a:lnTo>
                          <a:pt x="495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>
                          <a:alpha val="0"/>
                        </a:schemeClr>
                      </a:gs>
                      <a:gs pos="50000">
                        <a:srgbClr val="ECE370">
                          <a:alpha val="14999"/>
                        </a:srgb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rect">
                      <a:fillToRect l="100000" t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buFont typeface="Arial" pitchFamily="34" charset="0"/>
                      <a:buNone/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3089" name="Freeform 16"/>
                  <p:cNvSpPr>
                    <a:spLocks/>
                  </p:cNvSpPr>
                  <p:nvPr/>
                </p:nvSpPr>
                <p:spPr bwMode="auto">
                  <a:xfrm rot="418273">
                    <a:off x="488322" y="1917829"/>
                    <a:ext cx="426459" cy="663209"/>
                  </a:xfrm>
                  <a:custGeom>
                    <a:avLst/>
                    <a:gdLst>
                      <a:gd name="T0" fmla="*/ 285 w 330"/>
                      <a:gd name="T1" fmla="*/ 0 h 520"/>
                      <a:gd name="T2" fmla="*/ 330 w 330"/>
                      <a:gd name="T3" fmla="*/ 25 h 520"/>
                      <a:gd name="T4" fmla="*/ 44 w 330"/>
                      <a:gd name="T5" fmla="*/ 520 h 520"/>
                      <a:gd name="T6" fmla="*/ 0 w 330"/>
                      <a:gd name="T7" fmla="*/ 495 h 520"/>
                      <a:gd name="T8" fmla="*/ 285 w 330"/>
                      <a:gd name="T9" fmla="*/ 0 h 5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30" h="520">
                        <a:moveTo>
                          <a:pt x="285" y="0"/>
                        </a:moveTo>
                        <a:lnTo>
                          <a:pt x="330" y="25"/>
                        </a:lnTo>
                        <a:lnTo>
                          <a:pt x="44" y="520"/>
                        </a:lnTo>
                        <a:lnTo>
                          <a:pt x="0" y="495"/>
                        </a:lnTo>
                        <a:lnTo>
                          <a:pt x="285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>
                          <a:alpha val="0"/>
                        </a:schemeClr>
                      </a:gs>
                      <a:gs pos="50000">
                        <a:srgbClr val="ECE370">
                          <a:alpha val="18999"/>
                        </a:srgb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rect">
                      <a:fillToRect l="100000" t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buFont typeface="Arial" pitchFamily="34" charset="0"/>
                      <a:buNone/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3090" name="Rectangle 18"/>
                  <p:cNvSpPr>
                    <a:spLocks noChangeArrowheads="1"/>
                  </p:cNvSpPr>
                  <p:nvPr/>
                </p:nvSpPr>
                <p:spPr bwMode="auto">
                  <a:xfrm rot="418273">
                    <a:off x="1165727" y="2102071"/>
                    <a:ext cx="66635" cy="72798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1">
                          <a:alpha val="0"/>
                        </a:schemeClr>
                      </a:gs>
                      <a:gs pos="50000">
                        <a:srgbClr val="ECE370">
                          <a:alpha val="10999"/>
                        </a:srgb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rect">
                      <a:fillToRect l="100000" t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buFont typeface="Arial" pitchFamily="34" charset="0"/>
                      <a:buNone/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3091" name="Freeform 20"/>
                  <p:cNvSpPr>
                    <a:spLocks/>
                  </p:cNvSpPr>
                  <p:nvPr/>
                </p:nvSpPr>
                <p:spPr bwMode="auto">
                  <a:xfrm rot="418273">
                    <a:off x="1563737" y="2037225"/>
                    <a:ext cx="424555" cy="666294"/>
                  </a:xfrm>
                  <a:custGeom>
                    <a:avLst/>
                    <a:gdLst>
                      <a:gd name="T0" fmla="*/ 0 w 330"/>
                      <a:gd name="T1" fmla="*/ 26 h 521"/>
                      <a:gd name="T2" fmla="*/ 45 w 330"/>
                      <a:gd name="T3" fmla="*/ 0 h 521"/>
                      <a:gd name="T4" fmla="*/ 330 w 330"/>
                      <a:gd name="T5" fmla="*/ 495 h 521"/>
                      <a:gd name="T6" fmla="*/ 286 w 330"/>
                      <a:gd name="T7" fmla="*/ 521 h 521"/>
                      <a:gd name="T8" fmla="*/ 0 w 330"/>
                      <a:gd name="T9" fmla="*/ 26 h 5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30" h="521">
                        <a:moveTo>
                          <a:pt x="0" y="26"/>
                        </a:moveTo>
                        <a:lnTo>
                          <a:pt x="45" y="0"/>
                        </a:lnTo>
                        <a:lnTo>
                          <a:pt x="330" y="495"/>
                        </a:lnTo>
                        <a:lnTo>
                          <a:pt x="286" y="521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>
                          <a:alpha val="0"/>
                        </a:schemeClr>
                      </a:gs>
                      <a:gs pos="50000">
                        <a:srgbClr val="ECE370">
                          <a:alpha val="14999"/>
                        </a:srgb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rect">
                      <a:fillToRect l="100000" t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buFont typeface="Arial" pitchFamily="34" charset="0"/>
                      <a:buNone/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3092" name="Freeform 22"/>
                  <p:cNvSpPr>
                    <a:spLocks/>
                  </p:cNvSpPr>
                  <p:nvPr/>
                </p:nvSpPr>
                <p:spPr bwMode="auto">
                  <a:xfrm rot="418273">
                    <a:off x="1854186" y="1858163"/>
                    <a:ext cx="660631" cy="421061"/>
                  </a:xfrm>
                  <a:custGeom>
                    <a:avLst/>
                    <a:gdLst>
                      <a:gd name="T0" fmla="*/ 0 w 519"/>
                      <a:gd name="T1" fmla="*/ 44 h 330"/>
                      <a:gd name="T2" fmla="*/ 24 w 519"/>
                      <a:gd name="T3" fmla="*/ 0 h 330"/>
                      <a:gd name="T4" fmla="*/ 519 w 519"/>
                      <a:gd name="T5" fmla="*/ 286 h 330"/>
                      <a:gd name="T6" fmla="*/ 495 w 519"/>
                      <a:gd name="T7" fmla="*/ 330 h 330"/>
                      <a:gd name="T8" fmla="*/ 0 w 519"/>
                      <a:gd name="T9" fmla="*/ 44 h 3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19" h="330">
                        <a:moveTo>
                          <a:pt x="0" y="44"/>
                        </a:moveTo>
                        <a:lnTo>
                          <a:pt x="24" y="0"/>
                        </a:lnTo>
                        <a:lnTo>
                          <a:pt x="519" y="286"/>
                        </a:lnTo>
                        <a:lnTo>
                          <a:pt x="495" y="330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>
                          <a:alpha val="0"/>
                        </a:schemeClr>
                      </a:gs>
                      <a:gs pos="50000">
                        <a:srgbClr val="ECE370">
                          <a:alpha val="18999"/>
                        </a:srgb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rect">
                      <a:fillToRect l="100000" t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buFont typeface="Arial" pitchFamily="34" charset="0"/>
                      <a:buNone/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3093" name="Rectangle 24"/>
                  <p:cNvSpPr>
                    <a:spLocks noChangeArrowheads="1"/>
                  </p:cNvSpPr>
                  <p:nvPr/>
                </p:nvSpPr>
                <p:spPr bwMode="auto">
                  <a:xfrm rot="418273">
                    <a:off x="2008972" y="1567009"/>
                    <a:ext cx="732976" cy="6786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1">
                          <a:alpha val="0"/>
                        </a:schemeClr>
                      </a:gs>
                      <a:gs pos="50000">
                        <a:srgbClr val="ECE370">
                          <a:alpha val="10999"/>
                        </a:srgb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rect">
                      <a:fillToRect l="100000" t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buFont typeface="Arial" pitchFamily="34" charset="0"/>
                      <a:buNone/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3094" name="Freeform 26"/>
                  <p:cNvSpPr>
                    <a:spLocks/>
                  </p:cNvSpPr>
                  <p:nvPr/>
                </p:nvSpPr>
                <p:spPr bwMode="auto">
                  <a:xfrm rot="418273">
                    <a:off x="2007010" y="804597"/>
                    <a:ext cx="664438" cy="422603"/>
                  </a:xfrm>
                  <a:custGeom>
                    <a:avLst/>
                    <a:gdLst>
                      <a:gd name="T0" fmla="*/ 26 w 521"/>
                      <a:gd name="T1" fmla="*/ 331 h 331"/>
                      <a:gd name="T2" fmla="*/ 0 w 521"/>
                      <a:gd name="T3" fmla="*/ 287 h 331"/>
                      <a:gd name="T4" fmla="*/ 495 w 521"/>
                      <a:gd name="T5" fmla="*/ 0 h 331"/>
                      <a:gd name="T6" fmla="*/ 521 w 521"/>
                      <a:gd name="T7" fmla="*/ 44 h 331"/>
                      <a:gd name="T8" fmla="*/ 26 w 521"/>
                      <a:gd name="T9" fmla="*/ 331 h 3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21" h="331">
                        <a:moveTo>
                          <a:pt x="26" y="331"/>
                        </a:moveTo>
                        <a:lnTo>
                          <a:pt x="0" y="287"/>
                        </a:lnTo>
                        <a:lnTo>
                          <a:pt x="495" y="0"/>
                        </a:lnTo>
                        <a:lnTo>
                          <a:pt x="521" y="44"/>
                        </a:lnTo>
                        <a:lnTo>
                          <a:pt x="26" y="33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>
                          <a:alpha val="0"/>
                        </a:schemeClr>
                      </a:gs>
                      <a:gs pos="50000">
                        <a:srgbClr val="ECE370">
                          <a:alpha val="14999"/>
                        </a:srgb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rect">
                      <a:fillToRect l="100000" t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buFont typeface="Arial" pitchFamily="34" charset="0"/>
                      <a:buNone/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3095" name="Freeform 28"/>
                  <p:cNvSpPr>
                    <a:spLocks/>
                  </p:cNvSpPr>
                  <p:nvPr/>
                </p:nvSpPr>
                <p:spPr bwMode="auto">
                  <a:xfrm rot="418273">
                    <a:off x="1824452" y="240540"/>
                    <a:ext cx="420746" cy="666294"/>
                  </a:xfrm>
                  <a:custGeom>
                    <a:avLst/>
                    <a:gdLst>
                      <a:gd name="T0" fmla="*/ 44 w 330"/>
                      <a:gd name="T1" fmla="*/ 521 h 521"/>
                      <a:gd name="T2" fmla="*/ 0 w 330"/>
                      <a:gd name="T3" fmla="*/ 495 h 521"/>
                      <a:gd name="T4" fmla="*/ 286 w 330"/>
                      <a:gd name="T5" fmla="*/ 0 h 521"/>
                      <a:gd name="T6" fmla="*/ 330 w 330"/>
                      <a:gd name="T7" fmla="*/ 26 h 521"/>
                      <a:gd name="T8" fmla="*/ 44 w 330"/>
                      <a:gd name="T9" fmla="*/ 521 h 5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30" h="521">
                        <a:moveTo>
                          <a:pt x="44" y="521"/>
                        </a:moveTo>
                        <a:lnTo>
                          <a:pt x="0" y="495"/>
                        </a:lnTo>
                        <a:lnTo>
                          <a:pt x="286" y="0"/>
                        </a:lnTo>
                        <a:lnTo>
                          <a:pt x="330" y="26"/>
                        </a:lnTo>
                        <a:lnTo>
                          <a:pt x="44" y="52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>
                          <a:alpha val="0"/>
                        </a:schemeClr>
                      </a:gs>
                      <a:gs pos="50000">
                        <a:srgbClr val="ECE370">
                          <a:alpha val="18999"/>
                        </a:srgb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rect">
                      <a:fillToRect l="100000" t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buFont typeface="Arial" pitchFamily="34" charset="0"/>
                      <a:buNone/>
                      <a:defRPr/>
                    </a:pPr>
                    <a:endParaRPr lang="zh-CN" altLang="en-US"/>
                  </a:p>
                </p:txBody>
              </p:sp>
            </p:grpSp>
          </p:grpSp>
          <p:sp>
            <p:nvSpPr>
              <p:cNvPr id="2073" name="十六角星 56"/>
              <p:cNvSpPr>
                <a:spLocks noChangeArrowheads="1"/>
              </p:cNvSpPr>
              <p:nvPr/>
            </p:nvSpPr>
            <p:spPr bwMode="auto">
              <a:xfrm rot="318539">
                <a:off x="0" y="0"/>
                <a:ext cx="2433638" cy="2433638"/>
              </a:xfrm>
              <a:prstGeom prst="star16">
                <a:avLst>
                  <a:gd name="adj" fmla="val 44750"/>
                </a:avLst>
              </a:prstGeom>
              <a:gradFill rotWithShape="1">
                <a:gsLst>
                  <a:gs pos="0">
                    <a:srgbClr val="FFFFFF"/>
                  </a:gs>
                  <a:gs pos="50000">
                    <a:srgbClr val="FFFF61">
                      <a:alpha val="5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" name="组合 185"/>
            <p:cNvGrpSpPr>
              <a:grpSpLocks/>
            </p:cNvGrpSpPr>
            <p:nvPr/>
          </p:nvGrpSpPr>
          <p:grpSpPr bwMode="auto">
            <a:xfrm>
              <a:off x="500025" y="398331"/>
              <a:ext cx="1495426" cy="1495425"/>
              <a:chOff x="0" y="0"/>
              <a:chExt cx="2805306" cy="2803871"/>
            </a:xfrm>
          </p:grpSpPr>
          <p:sp>
            <p:nvSpPr>
              <p:cNvPr id="3098" name="Rectangle 6"/>
              <p:cNvSpPr>
                <a:spLocks noChangeArrowheads="1"/>
              </p:cNvSpPr>
              <p:nvPr/>
            </p:nvSpPr>
            <p:spPr bwMode="auto">
              <a:xfrm rot="418273">
                <a:off x="1508991" y="-257"/>
                <a:ext cx="66050" cy="729147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0"/>
                    </a:schemeClr>
                  </a:gs>
                  <a:gs pos="50000">
                    <a:srgbClr val="ECE370">
                      <a:alpha val="10999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path path="rect">
                  <a:fillToRect l="100000" t="10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buFont typeface="Arial" pitchFamily="34" charset="0"/>
                  <a:buNone/>
                  <a:defRPr/>
                </a:pPr>
                <a:endParaRPr lang="zh-CN" altLang="en-US"/>
              </a:p>
            </p:txBody>
          </p:sp>
          <p:sp>
            <p:nvSpPr>
              <p:cNvPr id="3099" name="Freeform 8"/>
              <p:cNvSpPr>
                <a:spLocks/>
              </p:cNvSpPr>
              <p:nvPr/>
            </p:nvSpPr>
            <p:spPr bwMode="auto">
              <a:xfrm rot="418273">
                <a:off x="795021" y="100583"/>
                <a:ext cx="419890" cy="667092"/>
              </a:xfrm>
              <a:custGeom>
                <a:avLst/>
                <a:gdLst>
                  <a:gd name="T0" fmla="*/ 330 w 330"/>
                  <a:gd name="T1" fmla="*/ 495 h 521"/>
                  <a:gd name="T2" fmla="*/ 285 w 330"/>
                  <a:gd name="T3" fmla="*/ 521 h 521"/>
                  <a:gd name="T4" fmla="*/ 0 w 330"/>
                  <a:gd name="T5" fmla="*/ 24 h 521"/>
                  <a:gd name="T6" fmla="*/ 44 w 330"/>
                  <a:gd name="T7" fmla="*/ 0 h 521"/>
                  <a:gd name="T8" fmla="*/ 330 w 330"/>
                  <a:gd name="T9" fmla="*/ 495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0" h="521">
                    <a:moveTo>
                      <a:pt x="330" y="495"/>
                    </a:moveTo>
                    <a:lnTo>
                      <a:pt x="285" y="521"/>
                    </a:lnTo>
                    <a:lnTo>
                      <a:pt x="0" y="24"/>
                    </a:lnTo>
                    <a:lnTo>
                      <a:pt x="44" y="0"/>
                    </a:lnTo>
                    <a:lnTo>
                      <a:pt x="330" y="495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0"/>
                    </a:schemeClr>
                  </a:gs>
                  <a:gs pos="50000">
                    <a:srgbClr val="ECE370">
                      <a:alpha val="14999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path path="rect">
                  <a:fillToRect l="100000" t="10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buFont typeface="Arial" pitchFamily="34" charset="0"/>
                  <a:buNone/>
                  <a:defRPr/>
                </a:pPr>
                <a:endParaRPr lang="zh-CN" altLang="en-US"/>
              </a:p>
            </p:txBody>
          </p:sp>
          <p:sp>
            <p:nvSpPr>
              <p:cNvPr id="3100" name="Freeform 10"/>
              <p:cNvSpPr>
                <a:spLocks/>
              </p:cNvSpPr>
              <p:nvPr/>
            </p:nvSpPr>
            <p:spPr bwMode="auto">
              <a:xfrm rot="418273">
                <a:off x="239885" y="554361"/>
                <a:ext cx="665220" cy="418872"/>
              </a:xfrm>
              <a:custGeom>
                <a:avLst/>
                <a:gdLst>
                  <a:gd name="T0" fmla="*/ 521 w 521"/>
                  <a:gd name="T1" fmla="*/ 285 h 330"/>
                  <a:gd name="T2" fmla="*/ 495 w 521"/>
                  <a:gd name="T3" fmla="*/ 330 h 330"/>
                  <a:gd name="T4" fmla="*/ 0 w 521"/>
                  <a:gd name="T5" fmla="*/ 42 h 330"/>
                  <a:gd name="T6" fmla="*/ 26 w 521"/>
                  <a:gd name="T7" fmla="*/ 0 h 330"/>
                  <a:gd name="T8" fmla="*/ 521 w 521"/>
                  <a:gd name="T9" fmla="*/ 285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1" h="330">
                    <a:moveTo>
                      <a:pt x="521" y="285"/>
                    </a:moveTo>
                    <a:lnTo>
                      <a:pt x="495" y="330"/>
                    </a:lnTo>
                    <a:lnTo>
                      <a:pt x="0" y="42"/>
                    </a:lnTo>
                    <a:lnTo>
                      <a:pt x="26" y="0"/>
                    </a:lnTo>
                    <a:lnTo>
                      <a:pt x="521" y="285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0"/>
                    </a:schemeClr>
                  </a:gs>
                  <a:gs pos="50000">
                    <a:srgbClr val="ECE370">
                      <a:alpha val="18999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path path="rect">
                  <a:fillToRect l="100000" t="10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buFont typeface="Arial" pitchFamily="34" charset="0"/>
                  <a:buNone/>
                  <a:defRPr/>
                </a:pPr>
                <a:endParaRPr lang="zh-CN" altLang="en-US"/>
              </a:p>
            </p:txBody>
          </p:sp>
          <p:sp>
            <p:nvSpPr>
              <p:cNvPr id="3101" name="Rectangle 12"/>
              <p:cNvSpPr>
                <a:spLocks noChangeArrowheads="1"/>
              </p:cNvSpPr>
              <p:nvPr/>
            </p:nvSpPr>
            <p:spPr bwMode="auto">
              <a:xfrm rot="418273">
                <a:off x="-726" y="1233088"/>
                <a:ext cx="729697" cy="62055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0"/>
                    </a:schemeClr>
                  </a:gs>
                  <a:gs pos="50000">
                    <a:srgbClr val="ECE370">
                      <a:alpha val="10999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path path="rect">
                  <a:fillToRect l="100000" t="10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buFont typeface="Arial" pitchFamily="34" charset="0"/>
                  <a:buNone/>
                  <a:defRPr/>
                </a:pPr>
                <a:endParaRPr lang="zh-CN" altLang="en-US"/>
              </a:p>
            </p:txBody>
          </p:sp>
          <p:sp>
            <p:nvSpPr>
              <p:cNvPr id="3102" name="Freeform 14"/>
              <p:cNvSpPr>
                <a:spLocks/>
              </p:cNvSpPr>
              <p:nvPr/>
            </p:nvSpPr>
            <p:spPr bwMode="auto">
              <a:xfrm rot="418273">
                <a:off x="99922" y="1589905"/>
                <a:ext cx="668364" cy="422750"/>
              </a:xfrm>
              <a:custGeom>
                <a:avLst/>
                <a:gdLst>
                  <a:gd name="T0" fmla="*/ 495 w 521"/>
                  <a:gd name="T1" fmla="*/ 0 h 330"/>
                  <a:gd name="T2" fmla="*/ 521 w 521"/>
                  <a:gd name="T3" fmla="*/ 44 h 330"/>
                  <a:gd name="T4" fmla="*/ 26 w 521"/>
                  <a:gd name="T5" fmla="*/ 330 h 330"/>
                  <a:gd name="T6" fmla="*/ 0 w 521"/>
                  <a:gd name="T7" fmla="*/ 286 h 330"/>
                  <a:gd name="T8" fmla="*/ 495 w 521"/>
                  <a:gd name="T9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1" h="330">
                    <a:moveTo>
                      <a:pt x="495" y="0"/>
                    </a:moveTo>
                    <a:lnTo>
                      <a:pt x="521" y="44"/>
                    </a:lnTo>
                    <a:lnTo>
                      <a:pt x="26" y="330"/>
                    </a:lnTo>
                    <a:lnTo>
                      <a:pt x="0" y="286"/>
                    </a:lnTo>
                    <a:lnTo>
                      <a:pt x="495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0"/>
                    </a:schemeClr>
                  </a:gs>
                  <a:gs pos="50000">
                    <a:srgbClr val="ECE370">
                      <a:alpha val="14999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path path="rect">
                  <a:fillToRect l="100000" t="10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buFont typeface="Arial" pitchFamily="34" charset="0"/>
                  <a:buNone/>
                  <a:defRPr/>
                </a:pPr>
                <a:endParaRPr lang="zh-CN" altLang="en-US"/>
              </a:p>
            </p:txBody>
          </p:sp>
          <p:sp>
            <p:nvSpPr>
              <p:cNvPr id="3103" name="Freeform 16"/>
              <p:cNvSpPr>
                <a:spLocks/>
              </p:cNvSpPr>
              <p:nvPr/>
            </p:nvSpPr>
            <p:spPr bwMode="auto">
              <a:xfrm rot="418273">
                <a:off x="552837" y="1898241"/>
                <a:ext cx="419890" cy="665154"/>
              </a:xfrm>
              <a:custGeom>
                <a:avLst/>
                <a:gdLst>
                  <a:gd name="T0" fmla="*/ 285 w 330"/>
                  <a:gd name="T1" fmla="*/ 0 h 520"/>
                  <a:gd name="T2" fmla="*/ 330 w 330"/>
                  <a:gd name="T3" fmla="*/ 25 h 520"/>
                  <a:gd name="T4" fmla="*/ 44 w 330"/>
                  <a:gd name="T5" fmla="*/ 520 h 520"/>
                  <a:gd name="T6" fmla="*/ 0 w 330"/>
                  <a:gd name="T7" fmla="*/ 495 h 520"/>
                  <a:gd name="T8" fmla="*/ 285 w 330"/>
                  <a:gd name="T9" fmla="*/ 0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0" h="520">
                    <a:moveTo>
                      <a:pt x="285" y="0"/>
                    </a:moveTo>
                    <a:lnTo>
                      <a:pt x="330" y="25"/>
                    </a:lnTo>
                    <a:lnTo>
                      <a:pt x="44" y="520"/>
                    </a:lnTo>
                    <a:lnTo>
                      <a:pt x="0" y="495"/>
                    </a:lnTo>
                    <a:lnTo>
                      <a:pt x="285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0"/>
                    </a:schemeClr>
                  </a:gs>
                  <a:gs pos="50000">
                    <a:srgbClr val="ECE370">
                      <a:alpha val="18999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path path="rect">
                  <a:fillToRect l="100000" t="10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buFont typeface="Arial" pitchFamily="34" charset="0"/>
                  <a:buNone/>
                  <a:defRPr/>
                </a:pPr>
                <a:endParaRPr lang="zh-CN" altLang="en-US"/>
              </a:p>
            </p:txBody>
          </p:sp>
          <p:sp>
            <p:nvSpPr>
              <p:cNvPr id="3104" name="Rectangle 18"/>
              <p:cNvSpPr>
                <a:spLocks noChangeArrowheads="1"/>
              </p:cNvSpPr>
              <p:nvPr/>
            </p:nvSpPr>
            <p:spPr bwMode="auto">
              <a:xfrm rot="418273">
                <a:off x="1229064" y="2074710"/>
                <a:ext cx="66050" cy="729147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0"/>
                    </a:schemeClr>
                  </a:gs>
                  <a:gs pos="50000">
                    <a:srgbClr val="ECE370">
                      <a:alpha val="10999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path path="rect">
                  <a:fillToRect l="100000" t="10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buFont typeface="Arial" pitchFamily="34" charset="0"/>
                  <a:buNone/>
                  <a:defRPr/>
                </a:pPr>
                <a:endParaRPr lang="zh-CN" altLang="en-US"/>
              </a:p>
            </p:txBody>
          </p:sp>
          <p:sp>
            <p:nvSpPr>
              <p:cNvPr id="3105" name="Freeform 20"/>
              <p:cNvSpPr>
                <a:spLocks/>
              </p:cNvSpPr>
              <p:nvPr/>
            </p:nvSpPr>
            <p:spPr bwMode="auto">
              <a:xfrm rot="418273">
                <a:off x="1589194" y="2037865"/>
                <a:ext cx="419891" cy="665154"/>
              </a:xfrm>
              <a:custGeom>
                <a:avLst/>
                <a:gdLst>
                  <a:gd name="T0" fmla="*/ 0 w 330"/>
                  <a:gd name="T1" fmla="*/ 26 h 521"/>
                  <a:gd name="T2" fmla="*/ 45 w 330"/>
                  <a:gd name="T3" fmla="*/ 0 h 521"/>
                  <a:gd name="T4" fmla="*/ 330 w 330"/>
                  <a:gd name="T5" fmla="*/ 495 h 521"/>
                  <a:gd name="T6" fmla="*/ 286 w 330"/>
                  <a:gd name="T7" fmla="*/ 521 h 521"/>
                  <a:gd name="T8" fmla="*/ 0 w 330"/>
                  <a:gd name="T9" fmla="*/ 26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0" h="521">
                    <a:moveTo>
                      <a:pt x="0" y="26"/>
                    </a:moveTo>
                    <a:lnTo>
                      <a:pt x="45" y="0"/>
                    </a:lnTo>
                    <a:lnTo>
                      <a:pt x="330" y="495"/>
                    </a:lnTo>
                    <a:lnTo>
                      <a:pt x="286" y="521"/>
                    </a:lnTo>
                    <a:lnTo>
                      <a:pt x="0" y="2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0"/>
                    </a:schemeClr>
                  </a:gs>
                  <a:gs pos="50000">
                    <a:srgbClr val="ECE370">
                      <a:alpha val="14999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path path="rect">
                  <a:fillToRect l="100000" t="10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buFont typeface="Arial" pitchFamily="34" charset="0"/>
                  <a:buNone/>
                  <a:defRPr/>
                </a:pPr>
                <a:endParaRPr lang="zh-CN" altLang="en-US"/>
              </a:p>
            </p:txBody>
          </p:sp>
          <p:sp>
            <p:nvSpPr>
              <p:cNvPr id="3106" name="Freeform 22"/>
              <p:cNvSpPr>
                <a:spLocks/>
              </p:cNvSpPr>
              <p:nvPr/>
            </p:nvSpPr>
            <p:spPr bwMode="auto">
              <a:xfrm rot="418273">
                <a:off x="1899001" y="1830368"/>
                <a:ext cx="665219" cy="422750"/>
              </a:xfrm>
              <a:custGeom>
                <a:avLst/>
                <a:gdLst>
                  <a:gd name="T0" fmla="*/ 0 w 519"/>
                  <a:gd name="T1" fmla="*/ 44 h 330"/>
                  <a:gd name="T2" fmla="*/ 24 w 519"/>
                  <a:gd name="T3" fmla="*/ 0 h 330"/>
                  <a:gd name="T4" fmla="*/ 519 w 519"/>
                  <a:gd name="T5" fmla="*/ 286 h 330"/>
                  <a:gd name="T6" fmla="*/ 495 w 519"/>
                  <a:gd name="T7" fmla="*/ 330 h 330"/>
                  <a:gd name="T8" fmla="*/ 0 w 519"/>
                  <a:gd name="T9" fmla="*/ 44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9" h="330">
                    <a:moveTo>
                      <a:pt x="0" y="44"/>
                    </a:moveTo>
                    <a:lnTo>
                      <a:pt x="24" y="0"/>
                    </a:lnTo>
                    <a:lnTo>
                      <a:pt x="519" y="286"/>
                    </a:lnTo>
                    <a:lnTo>
                      <a:pt x="495" y="330"/>
                    </a:lnTo>
                    <a:lnTo>
                      <a:pt x="0" y="4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0"/>
                    </a:schemeClr>
                  </a:gs>
                  <a:gs pos="50000">
                    <a:srgbClr val="ECE370">
                      <a:alpha val="18999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path path="rect">
                  <a:fillToRect l="100000" t="10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buFont typeface="Arial" pitchFamily="34" charset="0"/>
                  <a:buNone/>
                  <a:defRPr/>
                </a:pPr>
                <a:endParaRPr lang="zh-CN" altLang="en-US"/>
              </a:p>
            </p:txBody>
          </p:sp>
          <p:sp>
            <p:nvSpPr>
              <p:cNvPr id="3107" name="Rectangle 24"/>
              <p:cNvSpPr>
                <a:spLocks noChangeArrowheads="1"/>
              </p:cNvSpPr>
              <p:nvPr/>
            </p:nvSpPr>
            <p:spPr bwMode="auto">
              <a:xfrm rot="418273">
                <a:off x="2075135" y="1508458"/>
                <a:ext cx="729697" cy="6593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0"/>
                    </a:schemeClr>
                  </a:gs>
                  <a:gs pos="50000">
                    <a:srgbClr val="ECE370">
                      <a:alpha val="10999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path path="rect">
                  <a:fillToRect l="100000" t="10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buFont typeface="Arial" pitchFamily="34" charset="0"/>
                  <a:buNone/>
                  <a:defRPr/>
                </a:pPr>
                <a:endParaRPr lang="zh-CN" altLang="en-US"/>
              </a:p>
            </p:txBody>
          </p:sp>
          <p:sp>
            <p:nvSpPr>
              <p:cNvPr id="3108" name="Freeform 26"/>
              <p:cNvSpPr>
                <a:spLocks/>
              </p:cNvSpPr>
              <p:nvPr/>
            </p:nvSpPr>
            <p:spPr bwMode="auto">
              <a:xfrm rot="418273">
                <a:off x="2038964" y="790946"/>
                <a:ext cx="665220" cy="422750"/>
              </a:xfrm>
              <a:custGeom>
                <a:avLst/>
                <a:gdLst>
                  <a:gd name="T0" fmla="*/ 26 w 521"/>
                  <a:gd name="T1" fmla="*/ 331 h 331"/>
                  <a:gd name="T2" fmla="*/ 0 w 521"/>
                  <a:gd name="T3" fmla="*/ 287 h 331"/>
                  <a:gd name="T4" fmla="*/ 495 w 521"/>
                  <a:gd name="T5" fmla="*/ 0 h 331"/>
                  <a:gd name="T6" fmla="*/ 521 w 521"/>
                  <a:gd name="T7" fmla="*/ 44 h 331"/>
                  <a:gd name="T8" fmla="*/ 26 w 521"/>
                  <a:gd name="T9" fmla="*/ 331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1" h="331">
                    <a:moveTo>
                      <a:pt x="26" y="331"/>
                    </a:moveTo>
                    <a:lnTo>
                      <a:pt x="0" y="287"/>
                    </a:lnTo>
                    <a:lnTo>
                      <a:pt x="495" y="0"/>
                    </a:lnTo>
                    <a:lnTo>
                      <a:pt x="521" y="44"/>
                    </a:lnTo>
                    <a:lnTo>
                      <a:pt x="26" y="33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0"/>
                    </a:schemeClr>
                  </a:gs>
                  <a:gs pos="50000">
                    <a:srgbClr val="ECE370">
                      <a:alpha val="14999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path path="rect">
                  <a:fillToRect l="100000" t="10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buFont typeface="Arial" pitchFamily="34" charset="0"/>
                  <a:buNone/>
                  <a:defRPr/>
                </a:pPr>
                <a:endParaRPr lang="zh-CN" altLang="en-US"/>
              </a:p>
            </p:txBody>
          </p:sp>
          <p:sp>
            <p:nvSpPr>
              <p:cNvPr id="3109" name="Freeform 28"/>
              <p:cNvSpPr>
                <a:spLocks/>
              </p:cNvSpPr>
              <p:nvPr/>
            </p:nvSpPr>
            <p:spPr bwMode="auto">
              <a:xfrm rot="418273">
                <a:off x="1831378" y="240207"/>
                <a:ext cx="419891" cy="665152"/>
              </a:xfrm>
              <a:custGeom>
                <a:avLst/>
                <a:gdLst>
                  <a:gd name="T0" fmla="*/ 44 w 330"/>
                  <a:gd name="T1" fmla="*/ 521 h 521"/>
                  <a:gd name="T2" fmla="*/ 0 w 330"/>
                  <a:gd name="T3" fmla="*/ 495 h 521"/>
                  <a:gd name="T4" fmla="*/ 286 w 330"/>
                  <a:gd name="T5" fmla="*/ 0 h 521"/>
                  <a:gd name="T6" fmla="*/ 330 w 330"/>
                  <a:gd name="T7" fmla="*/ 26 h 521"/>
                  <a:gd name="T8" fmla="*/ 44 w 330"/>
                  <a:gd name="T9" fmla="*/ 521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0" h="521">
                    <a:moveTo>
                      <a:pt x="44" y="521"/>
                    </a:moveTo>
                    <a:lnTo>
                      <a:pt x="0" y="495"/>
                    </a:lnTo>
                    <a:lnTo>
                      <a:pt x="286" y="0"/>
                    </a:lnTo>
                    <a:lnTo>
                      <a:pt x="330" y="26"/>
                    </a:lnTo>
                    <a:lnTo>
                      <a:pt x="44" y="5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0"/>
                    </a:schemeClr>
                  </a:gs>
                  <a:gs pos="50000">
                    <a:srgbClr val="ECE370">
                      <a:alpha val="18999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path path="rect">
                  <a:fillToRect l="100000" t="10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buFont typeface="Arial" pitchFamily="34" charset="0"/>
                  <a:buNone/>
                  <a:defRPr/>
                </a:pPr>
                <a:endParaRPr lang="zh-CN" altLang="en-US"/>
              </a:p>
            </p:txBody>
          </p:sp>
        </p:grpSp>
      </p:grpSp>
      <p:pic>
        <p:nvPicPr>
          <p:cNvPr id="2056" name="Picture 2" descr="C:\Users\Ju-Yang\Desktop\20071223134957985_2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9988" y="2600325"/>
            <a:ext cx="1724025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WordArt 39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63613" y="1554163"/>
            <a:ext cx="72421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work\静安团委\未标题-2副2本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2"/>
          <p:cNvGrpSpPr>
            <a:grpSpLocks noChangeAspect="1"/>
          </p:cNvGrpSpPr>
          <p:nvPr/>
        </p:nvGrpSpPr>
        <p:grpSpPr bwMode="auto">
          <a:xfrm>
            <a:off x="36513" y="3175"/>
            <a:ext cx="9144000" cy="6858000"/>
            <a:chOff x="0" y="0"/>
            <a:chExt cx="9144001" cy="6858000"/>
          </a:xfrm>
        </p:grpSpPr>
        <p:pic>
          <p:nvPicPr>
            <p:cNvPr id="15373" name="Picture 2" descr="F:\work\静安团委\未标题-qrt副本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914400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4" name="Picture 2" descr="C:\Users\Ju-Yang\Desktop\20071223134957985_2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4897" y="0"/>
              <a:ext cx="1039812" cy="1044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组合 1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1" cy="6858000"/>
          </a:xfrm>
        </p:grpSpPr>
        <p:pic>
          <p:nvPicPr>
            <p:cNvPr id="15371" name="Picture 3" descr="F:\work\静安团委\未标题-2副本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0"/>
              <a:ext cx="914400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2" name="矩形 9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130994" y="-256032"/>
              <a:ext cx="3694176" cy="1560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41438" y="984250"/>
            <a:ext cx="207803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71888" y="984250"/>
            <a:ext cx="20764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83300" y="984250"/>
            <a:ext cx="1951038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362075" y="3683000"/>
            <a:ext cx="20574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1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671888" y="3700463"/>
            <a:ext cx="2076450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1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83300" y="3700463"/>
            <a:ext cx="195103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work\静安团委\未标题-2副2本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2"/>
          <p:cNvGrpSpPr>
            <a:grpSpLocks noChangeAspect="1"/>
          </p:cNvGrpSpPr>
          <p:nvPr/>
        </p:nvGrpSpPr>
        <p:grpSpPr bwMode="auto">
          <a:xfrm>
            <a:off x="36513" y="3175"/>
            <a:ext cx="9144000" cy="6858000"/>
            <a:chOff x="0" y="0"/>
            <a:chExt cx="9144001" cy="6858000"/>
          </a:xfrm>
        </p:grpSpPr>
        <p:pic>
          <p:nvPicPr>
            <p:cNvPr id="15373" name="Picture 2" descr="F:\work\静安团委\未标题-qrt副本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914400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4" name="Picture 2" descr="C:\Users\Ju-Yang\Desktop\20071223134957985_2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4897" y="0"/>
              <a:ext cx="1039812" cy="1044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371" name="Picture 3" descr="F:\work\静安团委\未标题-2副本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571868" y="0"/>
            <a:ext cx="371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chemeClr val="bg1"/>
                </a:solidFill>
                <a:latin typeface="+mj-ea"/>
                <a:ea typeface="+mj-ea"/>
              </a:rPr>
              <a:t>团队介绍</a:t>
            </a:r>
            <a:endParaRPr lang="zh-CN" altLang="en-US" sz="5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00166" y="1071546"/>
            <a:ext cx="67866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</a:rPr>
              <a:t>由胡登峰、黄铁流共同指导的“美丽中国”</a:t>
            </a:r>
            <a:r>
              <a:rPr lang="zh-CN" altLang="en-US" sz="2400" dirty="0" smtClean="0">
                <a:solidFill>
                  <a:schemeClr val="bg1"/>
                </a:solidFill>
              </a:rPr>
              <a:t>助力发</a:t>
            </a:r>
            <a:r>
              <a:rPr lang="zh-CN" altLang="en-US" sz="2400" dirty="0" smtClean="0">
                <a:solidFill>
                  <a:schemeClr val="bg1"/>
                </a:solidFill>
              </a:rPr>
              <a:t>展团</a:t>
            </a:r>
            <a:r>
              <a:rPr lang="en-US" altLang="zh-CN" sz="2400" dirty="0" smtClean="0">
                <a:solidFill>
                  <a:schemeClr val="bg1"/>
                </a:solidFill>
              </a:rPr>
              <a:t>--</a:t>
            </a:r>
            <a:r>
              <a:rPr lang="zh-CN" altLang="en-US" sz="2400" dirty="0" smtClean="0">
                <a:solidFill>
                  <a:schemeClr val="bg1"/>
                </a:solidFill>
              </a:rPr>
              <a:t>铁马刀锋由</a:t>
            </a:r>
            <a:r>
              <a:rPr lang="en-US" altLang="zh-CN" sz="2400" dirty="0" smtClean="0">
                <a:solidFill>
                  <a:schemeClr val="bg1"/>
                </a:solidFill>
              </a:rPr>
              <a:t>35</a:t>
            </a:r>
            <a:r>
              <a:rPr lang="zh-CN" altLang="en-US" sz="2400" dirty="0" smtClean="0">
                <a:solidFill>
                  <a:schemeClr val="bg1"/>
                </a:solidFill>
              </a:rPr>
              <a:t>名同学组成，该团队紧</a:t>
            </a:r>
            <a:r>
              <a:rPr lang="zh-CN" altLang="en-US" sz="2400" dirty="0" smtClean="0">
                <a:solidFill>
                  <a:schemeClr val="bg1"/>
                </a:solidFill>
              </a:rPr>
              <a:t>追社会实事，关注大学生就业发展</a:t>
            </a:r>
            <a:r>
              <a:rPr lang="zh-CN" altLang="en-US" sz="2400" dirty="0" smtClean="0">
                <a:solidFill>
                  <a:schemeClr val="bg1"/>
                </a:solidFill>
              </a:rPr>
              <a:t>状况，开展</a:t>
            </a:r>
            <a:r>
              <a:rPr lang="en-US" altLang="zh-CN" sz="2400" dirty="0" smtClean="0">
                <a:solidFill>
                  <a:schemeClr val="bg1"/>
                </a:solidFill>
              </a:rPr>
              <a:t>90</a:t>
            </a:r>
            <a:r>
              <a:rPr lang="zh-CN" altLang="en-US" sz="2400" dirty="0" smtClean="0">
                <a:solidFill>
                  <a:schemeClr val="bg1"/>
                </a:solidFill>
              </a:rPr>
              <a:t>后安徽省大学生就业及社会生活状况</a:t>
            </a:r>
            <a:r>
              <a:rPr lang="zh-CN" altLang="en-US" sz="2400" dirty="0" smtClean="0">
                <a:solidFill>
                  <a:schemeClr val="bg1"/>
                </a:solidFill>
              </a:rPr>
              <a:t>调研，取得了很好的成绩。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18" name="Picture 25" descr="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71604" y="3000372"/>
            <a:ext cx="642942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work\静安团委\未标题-2副2本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2"/>
          <p:cNvGrpSpPr>
            <a:grpSpLocks noChangeAspect="1"/>
          </p:cNvGrpSpPr>
          <p:nvPr/>
        </p:nvGrpSpPr>
        <p:grpSpPr bwMode="auto">
          <a:xfrm>
            <a:off x="36513" y="3175"/>
            <a:ext cx="9144000" cy="6858000"/>
            <a:chOff x="0" y="0"/>
            <a:chExt cx="9144001" cy="6858000"/>
          </a:xfrm>
        </p:grpSpPr>
        <p:pic>
          <p:nvPicPr>
            <p:cNvPr id="16404" name="Picture 2" descr="F:\work\静安团委\未标题-qrt副本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914400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5" name="Picture 2" descr="C:\Users\Ju-Yang\Desktop\20071223134957985_2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4897" y="0"/>
              <a:ext cx="1039812" cy="1044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组合 14"/>
          <p:cNvGrpSpPr>
            <a:grpSpLocks/>
          </p:cNvGrpSpPr>
          <p:nvPr/>
        </p:nvGrpSpPr>
        <p:grpSpPr bwMode="auto">
          <a:xfrm>
            <a:off x="-15875" y="-9525"/>
            <a:ext cx="9172575" cy="6850063"/>
            <a:chOff x="0" y="0"/>
            <a:chExt cx="9144001" cy="6858000"/>
          </a:xfrm>
        </p:grpSpPr>
        <p:pic>
          <p:nvPicPr>
            <p:cNvPr id="16402" name="Picture 3" descr="F:\work\静安团委\未标题-2副本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0"/>
              <a:ext cx="914400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3" name="矩形 9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100259" y="-134937"/>
              <a:ext cx="5725665" cy="1554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41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82675" y="2078038"/>
            <a:ext cx="179388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7200003" algn="ctr" rotWithShape="0">
              <a:srgbClr val="000000">
                <a:alpha val="31998"/>
              </a:srgbClr>
            </a:outerShdw>
          </a:effectLst>
        </p:spPr>
      </p:pic>
      <p:pic>
        <p:nvPicPr>
          <p:cNvPr id="17420" name="矩形 15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65250" y="1931988"/>
            <a:ext cx="3760788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1538" y="2571744"/>
            <a:ext cx="179387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7200003" algn="ctr" rotWithShape="0">
              <a:srgbClr val="000000">
                <a:alpha val="31998"/>
              </a:srgbClr>
            </a:outerShdw>
          </a:effectLst>
        </p:spPr>
      </p:pic>
      <p:pic>
        <p:nvPicPr>
          <p:cNvPr id="17424" name="矩形 20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57290" y="2357430"/>
            <a:ext cx="47371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1538" y="2928934"/>
            <a:ext cx="179387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7200003" algn="ctr" rotWithShape="0">
              <a:srgbClr val="000000">
                <a:alpha val="31998"/>
              </a:srgbClr>
            </a:outerShdw>
          </a:effectLst>
        </p:spPr>
      </p:pic>
      <p:pic>
        <p:nvPicPr>
          <p:cNvPr id="17426" name="矩形 22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357290" y="2786058"/>
            <a:ext cx="47371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1538" y="3357562"/>
            <a:ext cx="179388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7200003" algn="ctr" rotWithShape="0">
              <a:srgbClr val="000000">
                <a:alpha val="31998"/>
              </a:srgbClr>
            </a:outerShdw>
          </a:effectLst>
        </p:spPr>
      </p:pic>
      <p:pic>
        <p:nvPicPr>
          <p:cNvPr id="17428" name="矩形 24"/>
          <p:cNvPicPr>
            <a:picLocks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357290" y="3214686"/>
            <a:ext cx="4735512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9" name="矩形 25"/>
          <p:cNvPicPr>
            <a:picLocks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573213" y="4548188"/>
            <a:ext cx="46624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work\静安团委\未标题-2副2本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2"/>
          <p:cNvGrpSpPr>
            <a:grpSpLocks noChangeAspect="1"/>
          </p:cNvGrpSpPr>
          <p:nvPr/>
        </p:nvGrpSpPr>
        <p:grpSpPr bwMode="auto">
          <a:xfrm>
            <a:off x="36513" y="0"/>
            <a:ext cx="9144000" cy="6850063"/>
            <a:chOff x="0" y="0"/>
            <a:chExt cx="9144001" cy="6858000"/>
          </a:xfrm>
        </p:grpSpPr>
        <p:pic>
          <p:nvPicPr>
            <p:cNvPr id="4103" name="Picture 2" descr="F:\work\静安团委\未标题-qrt副本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914400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2" descr="C:\Users\Ju-Yang\Desktop\20071223134957985_2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4897" y="0"/>
              <a:ext cx="1039812" cy="1044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100" name="Picture 3" descr="F:\work\静安团委\未标题-2副本.png">
            <a:hlinkClick r:id="" action="ppaction://noaction" endSnd="1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2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矩形 15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95388" y="1884363"/>
            <a:ext cx="6662737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矩形 34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71750" y="5035550"/>
            <a:ext cx="3429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work\静安团委\未标题-2副2本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2"/>
          <p:cNvGrpSpPr>
            <a:grpSpLocks noChangeAspect="1"/>
          </p:cNvGrpSpPr>
          <p:nvPr/>
        </p:nvGrpSpPr>
        <p:grpSpPr bwMode="auto">
          <a:xfrm>
            <a:off x="36513" y="0"/>
            <a:ext cx="9144000" cy="6850063"/>
            <a:chOff x="0" y="0"/>
            <a:chExt cx="9144001" cy="6858000"/>
          </a:xfrm>
        </p:grpSpPr>
        <p:pic>
          <p:nvPicPr>
            <p:cNvPr id="5144" name="Picture 2" descr="F:\work\静安团委\未标题-qrt副本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914400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5" name="Picture 2" descr="C:\Users\Ju-Yang\Desktop\20071223134957985_2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4897" y="0"/>
              <a:ext cx="1039812" cy="1044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组合 14"/>
          <p:cNvGrpSpPr>
            <a:grpSpLocks/>
          </p:cNvGrpSpPr>
          <p:nvPr/>
        </p:nvGrpSpPr>
        <p:grpSpPr bwMode="auto">
          <a:xfrm>
            <a:off x="38100" y="0"/>
            <a:ext cx="9142413" cy="6858000"/>
            <a:chOff x="0" y="0"/>
            <a:chExt cx="9144001" cy="6858000"/>
          </a:xfrm>
        </p:grpSpPr>
        <p:pic>
          <p:nvPicPr>
            <p:cNvPr id="5142" name="Picture 3" descr="F:\work\静安团委\未标题-2副本.png">
              <a:hlinkClick r:id="" action="ppaction://noaction" endSnd="1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0"/>
              <a:ext cx="914400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3" name="矩形 9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726563" y="-256032"/>
              <a:ext cx="3688080" cy="1560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15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81088" y="1628775"/>
            <a:ext cx="179387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7200003" algn="ctr" rotWithShape="0">
              <a:srgbClr val="000000">
                <a:alpha val="31998"/>
              </a:srgbClr>
            </a:outerShdw>
          </a:effectLst>
        </p:spPr>
      </p:pic>
      <p:pic>
        <p:nvPicPr>
          <p:cNvPr id="6154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81088" y="2108200"/>
            <a:ext cx="179387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7200003" algn="ctr" rotWithShape="0">
              <a:srgbClr val="000000">
                <a:alpha val="31998"/>
              </a:srgbClr>
            </a:outerShdw>
          </a:effectLst>
        </p:spPr>
      </p:pic>
      <p:pic>
        <p:nvPicPr>
          <p:cNvPr id="615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65213" y="2576513"/>
            <a:ext cx="179387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7200003" algn="ctr" rotWithShape="0">
              <a:srgbClr val="000000">
                <a:alpha val="31998"/>
              </a:srgbClr>
            </a:outerShdw>
          </a:effectLst>
        </p:spPr>
      </p:pic>
      <p:pic>
        <p:nvPicPr>
          <p:cNvPr id="6156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54100" y="3097213"/>
            <a:ext cx="179388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7200003" algn="ctr" rotWithShape="0">
              <a:srgbClr val="000000">
                <a:alpha val="31998"/>
              </a:srgbClr>
            </a:outerShdw>
          </a:effectLst>
        </p:spPr>
      </p:pic>
      <p:pic>
        <p:nvPicPr>
          <p:cNvPr id="615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69975" y="3582988"/>
            <a:ext cx="179388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7200003" algn="ctr" rotWithShape="0">
              <a:srgbClr val="000000">
                <a:alpha val="31998"/>
              </a:srgbClr>
            </a:outerShdw>
          </a:effectLst>
        </p:spPr>
      </p:pic>
      <p:pic>
        <p:nvPicPr>
          <p:cNvPr id="6158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65213" y="4086225"/>
            <a:ext cx="179387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7200003" algn="ctr" rotWithShape="0">
              <a:srgbClr val="000000">
                <a:alpha val="31998"/>
              </a:srgbClr>
            </a:outerShdw>
          </a:effectLst>
        </p:spPr>
      </p:pic>
      <p:pic>
        <p:nvPicPr>
          <p:cNvPr id="615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65213" y="4573588"/>
            <a:ext cx="179387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7200003" algn="ctr" rotWithShape="0">
              <a:srgbClr val="000000">
                <a:alpha val="31998"/>
              </a:srgbClr>
            </a:outerShdw>
          </a:effectLst>
        </p:spPr>
      </p:pic>
      <p:pic>
        <p:nvPicPr>
          <p:cNvPr id="6160" name="矩形 34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71750" y="5035550"/>
            <a:ext cx="3429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1352550" y="1558925"/>
            <a:ext cx="3579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华文行楷" pitchFamily="2" charset="-122"/>
                <a:ea typeface="华文行楷" pitchFamily="2" charset="-122"/>
              </a:rPr>
              <a:t>全院组织开展了</a:t>
            </a:r>
            <a:r>
              <a:rPr lang="en-US" altLang="zh-CN" sz="2000" b="1" dirty="0">
                <a:solidFill>
                  <a:schemeClr val="bg1"/>
                </a:solidFill>
                <a:latin typeface="华文行楷" pitchFamily="2" charset="-122"/>
                <a:ea typeface="华文行楷" pitchFamily="2" charset="-122"/>
              </a:rPr>
              <a:t>93</a:t>
            </a:r>
            <a:r>
              <a:rPr lang="zh-CN" altLang="en-US" sz="2000" b="1" dirty="0">
                <a:solidFill>
                  <a:schemeClr val="bg1"/>
                </a:solidFill>
                <a:latin typeface="华文行楷" pitchFamily="2" charset="-122"/>
                <a:ea typeface="华文行楷" pitchFamily="2" charset="-122"/>
              </a:rPr>
              <a:t>个团队</a:t>
            </a: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1354138" y="2559050"/>
            <a:ext cx="3640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华文行楷" pitchFamily="2" charset="-122"/>
                <a:ea typeface="华文行楷" pitchFamily="2" charset="-122"/>
              </a:rPr>
              <a:t>参与人数</a:t>
            </a:r>
            <a:r>
              <a:rPr lang="en-US" altLang="zh-CN" sz="2000" b="1">
                <a:solidFill>
                  <a:schemeClr val="bg1"/>
                </a:solidFill>
                <a:latin typeface="华文行楷" pitchFamily="2" charset="-122"/>
                <a:ea typeface="华文行楷" pitchFamily="2" charset="-122"/>
              </a:rPr>
              <a:t>1018</a:t>
            </a:r>
            <a:r>
              <a:rPr lang="zh-CN" altLang="en-US" sz="2000" b="1">
                <a:solidFill>
                  <a:schemeClr val="bg1"/>
                </a:solidFill>
                <a:latin typeface="华文行楷" pitchFamily="2" charset="-122"/>
                <a:ea typeface="华文行楷" pitchFamily="2" charset="-122"/>
              </a:rPr>
              <a:t>，参与率</a:t>
            </a:r>
            <a:r>
              <a:rPr lang="en-US" altLang="zh-CN" sz="2000" b="1">
                <a:solidFill>
                  <a:schemeClr val="bg1"/>
                </a:solidFill>
                <a:latin typeface="华文行楷" pitchFamily="2" charset="-122"/>
                <a:ea typeface="华文行楷" pitchFamily="2" charset="-122"/>
              </a:rPr>
              <a:t>70.69</a:t>
            </a:r>
            <a:r>
              <a:rPr lang="zh-CN" altLang="en-US" sz="2000" b="1">
                <a:solidFill>
                  <a:schemeClr val="bg1"/>
                </a:solidFill>
                <a:latin typeface="华文行楷" pitchFamily="2" charset="-122"/>
                <a:ea typeface="华文行楷" pitchFamily="2" charset="-122"/>
              </a:rPr>
              <a:t>%</a:t>
            </a: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1352550" y="3079750"/>
            <a:ext cx="59197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华文行楷" pitchFamily="2" charset="-122"/>
                <a:ea typeface="华文行楷" pitchFamily="2" charset="-122"/>
              </a:rPr>
              <a:t>覆盖安徽、江苏、上海、北京、天津等20余个城市</a:t>
            </a:r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1354138" y="3565525"/>
            <a:ext cx="7143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华文行楷" pitchFamily="2" charset="-122"/>
                <a:ea typeface="华文行楷" pitchFamily="2" charset="-122"/>
              </a:rPr>
              <a:t>于《经济》、《商情》等期刊上发表30余篇论文</a:t>
            </a: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1352550" y="4086225"/>
            <a:ext cx="7324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华文行楷" pitchFamily="2" charset="-122"/>
                <a:ea typeface="华文行楷" pitchFamily="2" charset="-122"/>
              </a:rPr>
              <a:t>受到《安徽青年报》、皖北网、青阳网等媒体的报道</a:t>
            </a:r>
            <a:endParaRPr lang="zh-CN" altLang="en-US"/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1352550" y="5003800"/>
            <a:ext cx="71453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华文行楷" pitchFamily="2" charset="-122"/>
                <a:ea typeface="华文行楷" pitchFamily="2" charset="-122"/>
              </a:rPr>
              <a:t>团队实践活动共被微博、空间、微信等媒体转发20000余次</a:t>
            </a:r>
            <a:endParaRPr lang="zh-CN" altLang="en-US"/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1354138" y="4573588"/>
            <a:ext cx="4992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华文行楷" pitchFamily="2" charset="-122"/>
                <a:ea typeface="华文行楷" pitchFamily="2" charset="-122"/>
              </a:rPr>
              <a:t>投入资金</a:t>
            </a:r>
            <a:r>
              <a:rPr lang="zh-CN" altLang="en-US" sz="2000" b="1" dirty="0" smtClean="0">
                <a:solidFill>
                  <a:schemeClr val="bg1"/>
                </a:solidFill>
                <a:latin typeface="华文行楷" pitchFamily="2" charset="-122"/>
                <a:ea typeface="华文行楷" pitchFamily="2" charset="-122"/>
              </a:rPr>
              <a:t>人民币十万余</a:t>
            </a:r>
            <a:r>
              <a:rPr lang="zh-CN" altLang="en-US" sz="2000" b="1" dirty="0">
                <a:solidFill>
                  <a:schemeClr val="bg1"/>
                </a:solidFill>
                <a:latin typeface="华文行楷" pitchFamily="2" charset="-122"/>
                <a:ea typeface="华文行楷" pitchFamily="2" charset="-122"/>
              </a:rPr>
              <a:t>元</a:t>
            </a:r>
            <a:endParaRPr lang="zh-CN" altLang="en-US" dirty="0"/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1354138" y="2090738"/>
            <a:ext cx="6997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华文行楷" pitchFamily="2" charset="-122"/>
                <a:ea typeface="华文行楷" pitchFamily="2" charset="-122"/>
              </a:rPr>
              <a:t>共有省级重点团队</a:t>
            </a:r>
            <a:r>
              <a:rPr lang="en-US" altLang="zh-CN" sz="2000" b="1" dirty="0">
                <a:solidFill>
                  <a:schemeClr val="bg1"/>
                </a:solidFill>
                <a:latin typeface="华文行楷" pitchFamily="2" charset="-122"/>
                <a:ea typeface="华文行楷" pitchFamily="2" charset="-122"/>
              </a:rPr>
              <a:t>19</a:t>
            </a:r>
            <a:r>
              <a:rPr lang="zh-CN" altLang="en-US" sz="2000" b="1" dirty="0">
                <a:solidFill>
                  <a:schemeClr val="bg1"/>
                </a:solidFill>
                <a:latin typeface="华文行楷" pitchFamily="2" charset="-122"/>
                <a:ea typeface="华文行楷" pitchFamily="2" charset="-122"/>
              </a:rPr>
              <a:t>支，校级重点团队</a:t>
            </a:r>
            <a:r>
              <a:rPr lang="en-US" altLang="zh-CN" sz="2000" b="1" dirty="0">
                <a:solidFill>
                  <a:schemeClr val="bg1"/>
                </a:solidFill>
                <a:latin typeface="华文行楷" pitchFamily="2" charset="-122"/>
                <a:ea typeface="华文行楷" pitchFamily="2" charset="-122"/>
              </a:rPr>
              <a:t>18</a:t>
            </a:r>
            <a:r>
              <a:rPr lang="zh-CN" altLang="en-US" sz="2000" b="1" dirty="0">
                <a:solidFill>
                  <a:schemeClr val="bg1"/>
                </a:solidFill>
                <a:latin typeface="华文行楷" pitchFamily="2" charset="-122"/>
                <a:ea typeface="华文行楷" pitchFamily="2" charset="-122"/>
              </a:rPr>
              <a:t>支，院级团队</a:t>
            </a:r>
            <a:r>
              <a:rPr lang="en-US" altLang="zh-CN" sz="2000" b="1" dirty="0">
                <a:solidFill>
                  <a:schemeClr val="bg1"/>
                </a:solidFill>
                <a:latin typeface="华文行楷" pitchFamily="2" charset="-122"/>
                <a:ea typeface="华文行楷" pitchFamily="2" charset="-122"/>
              </a:rPr>
              <a:t>56</a:t>
            </a:r>
            <a:r>
              <a:rPr lang="zh-CN" altLang="en-US" sz="2000" b="1" dirty="0">
                <a:solidFill>
                  <a:schemeClr val="bg1"/>
                </a:solidFill>
                <a:latin typeface="华文行楷" pitchFamily="2" charset="-122"/>
                <a:ea typeface="华文行楷" pitchFamily="2" charset="-122"/>
              </a:rPr>
              <a:t>支</a:t>
            </a:r>
            <a:endParaRPr lang="zh-CN" altLang="en-US" dirty="0"/>
          </a:p>
        </p:txBody>
      </p:sp>
      <p:pic>
        <p:nvPicPr>
          <p:cNvPr id="616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81088" y="5035550"/>
            <a:ext cx="179387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7200003" algn="ctr" rotWithShape="0">
              <a:srgbClr val="000000">
                <a:alpha val="31998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work\静安团委\未标题-2副2本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2"/>
          <p:cNvGrpSpPr>
            <a:grpSpLocks noChangeAspect="1"/>
          </p:cNvGrpSpPr>
          <p:nvPr/>
        </p:nvGrpSpPr>
        <p:grpSpPr bwMode="auto">
          <a:xfrm>
            <a:off x="0" y="22225"/>
            <a:ext cx="9144000" cy="6858000"/>
            <a:chOff x="0" y="0"/>
            <a:chExt cx="9144001" cy="6858000"/>
          </a:xfrm>
        </p:grpSpPr>
        <p:pic>
          <p:nvPicPr>
            <p:cNvPr id="6157" name="Picture 2" descr="F:\work\静安团委\未标题-qrt副本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914400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8" name="Picture 2" descr="C:\Users\Ju-Yang\Desktop\20071223134957985_2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4897" y="0"/>
              <a:ext cx="1039812" cy="1044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组合 14"/>
          <p:cNvGrpSpPr>
            <a:grpSpLocks/>
          </p:cNvGrpSpPr>
          <p:nvPr/>
        </p:nvGrpSpPr>
        <p:grpSpPr bwMode="auto">
          <a:xfrm>
            <a:off x="7938" y="22225"/>
            <a:ext cx="9144000" cy="6858000"/>
            <a:chOff x="0" y="0"/>
            <a:chExt cx="9144001" cy="6858000"/>
          </a:xfrm>
        </p:grpSpPr>
        <p:pic>
          <p:nvPicPr>
            <p:cNvPr id="6155" name="Picture 3" descr="F:\work\静安团委\未标题-2副本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0"/>
              <a:ext cx="914400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6" name="矩形 9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40446" y="-277495"/>
              <a:ext cx="7120129" cy="1560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17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8313" y="1628775"/>
            <a:ext cx="179387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7200003" algn="ctr" rotWithShape="0">
              <a:srgbClr val="000000">
                <a:alpha val="31998"/>
              </a:srgbClr>
            </a:outerShdw>
          </a:effectLst>
        </p:spPr>
      </p:pic>
      <p:pic>
        <p:nvPicPr>
          <p:cNvPr id="7178" name="TextBox 11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8488" y="1455738"/>
            <a:ext cx="3548062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9" name="TextBox 2"/>
          <p:cNvSpPr txBox="1">
            <a:spLocks noChangeArrowheads="1"/>
          </p:cNvSpPr>
          <p:nvPr/>
        </p:nvSpPr>
        <p:spPr bwMode="auto">
          <a:xfrm>
            <a:off x="633413" y="1890713"/>
            <a:ext cx="68770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</a:rPr>
              <a:t>1</a:t>
            </a:r>
            <a:r>
              <a:rPr lang="en-US" altLang="zh-CN" sz="1600" dirty="0" smtClean="0">
                <a:solidFill>
                  <a:schemeClr val="bg1"/>
                </a:solidFill>
              </a:rPr>
              <a:t>.</a:t>
            </a:r>
            <a:r>
              <a:rPr lang="zh-CN" altLang="en-US" sz="1600" dirty="0" smtClean="0">
                <a:solidFill>
                  <a:schemeClr val="bg1"/>
                </a:solidFill>
              </a:rPr>
              <a:t>提供十余万人民币作为</a:t>
            </a:r>
            <a:r>
              <a:rPr lang="zh-CN" altLang="en-US" sz="1600" dirty="0">
                <a:solidFill>
                  <a:schemeClr val="bg1"/>
                </a:solidFill>
              </a:rPr>
              <a:t>专项资金支持社会实践工作</a:t>
            </a:r>
          </a:p>
        </p:txBody>
      </p:sp>
      <p:sp>
        <p:nvSpPr>
          <p:cNvPr id="7180" name="TextBox 15"/>
          <p:cNvSpPr txBox="1">
            <a:spLocks noChangeArrowheads="1"/>
          </p:cNvSpPr>
          <p:nvPr/>
        </p:nvSpPr>
        <p:spPr bwMode="auto">
          <a:xfrm>
            <a:off x="606425" y="2794000"/>
            <a:ext cx="7585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</a:rPr>
              <a:t>2</a:t>
            </a:r>
            <a:r>
              <a:rPr lang="en-US" altLang="zh-CN" sz="1600" dirty="0" smtClean="0">
                <a:solidFill>
                  <a:schemeClr val="bg1"/>
                </a:solidFill>
              </a:rPr>
              <a:t>.</a:t>
            </a:r>
            <a:r>
              <a:rPr lang="zh-CN" altLang="en-US" sz="1600" dirty="0" smtClean="0">
                <a:solidFill>
                  <a:schemeClr val="bg1"/>
                </a:solidFill>
              </a:rPr>
              <a:t>院领导亲自带头</a:t>
            </a:r>
            <a:r>
              <a:rPr lang="zh-CN" altLang="en-US" sz="1600" dirty="0">
                <a:solidFill>
                  <a:schemeClr val="bg1"/>
                </a:solidFill>
              </a:rPr>
              <a:t>组建社会实践团队，指导学生实践</a:t>
            </a:r>
            <a:r>
              <a:rPr lang="zh-CN" altLang="en-US" sz="1600" dirty="0" smtClean="0">
                <a:solidFill>
                  <a:schemeClr val="bg1"/>
                </a:solidFill>
              </a:rPr>
              <a:t>工作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pic>
        <p:nvPicPr>
          <p:cNvPr id="17" name="图片 16" descr="F:\资料\青协\2014\2015暑期社会实践\校级重点\校级重点2\章亭-12人力2班-18326922818\章亭-12人力2班-18326922818\照片集合\2与老师在革命博物馆前合影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5625" y="3565525"/>
            <a:ext cx="3884613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图片 17" descr="F:\资料\青协\2014\2015暑期社会实践\校级重点\校级重点2\章亭-12人力2班-18326922818\章亭-12人力2班-18326922818\照片集合\邓小平住处留影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440238" y="3565525"/>
            <a:ext cx="3792537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5"/>
          <p:cNvSpPr txBox="1">
            <a:spLocks noChangeArrowheads="1"/>
          </p:cNvSpPr>
          <p:nvPr/>
        </p:nvSpPr>
        <p:spPr bwMode="auto">
          <a:xfrm>
            <a:off x="774700" y="3151188"/>
            <a:ext cx="7585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>
                <a:solidFill>
                  <a:schemeClr val="bg1"/>
                </a:solidFill>
              </a:rPr>
              <a:t>2.</a:t>
            </a:r>
            <a:r>
              <a:rPr lang="zh-CN" altLang="en-US" sz="1600">
                <a:solidFill>
                  <a:schemeClr val="bg1"/>
                </a:solidFill>
              </a:rPr>
              <a:t>周鑫、罗灏老师带头组建社会实践团队，指导学生实践工作。</a:t>
            </a: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831850" y="2017713"/>
            <a:ext cx="6877050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>
                <a:solidFill>
                  <a:schemeClr val="bg1"/>
                </a:solidFill>
              </a:rPr>
              <a:t>1.</a:t>
            </a:r>
            <a:r>
              <a:rPr lang="zh-CN" altLang="en-US" sz="1600">
                <a:solidFill>
                  <a:schemeClr val="bg1"/>
                </a:solidFill>
              </a:rPr>
              <a:t>从行政经费中拨出</a:t>
            </a:r>
            <a:r>
              <a:rPr lang="en-US" altLang="zh-CN" sz="1600">
                <a:solidFill>
                  <a:schemeClr val="bg1"/>
                </a:solidFill>
              </a:rPr>
              <a:t>3</a:t>
            </a:r>
            <a:r>
              <a:rPr lang="zh-CN" altLang="en-US" sz="1600">
                <a:solidFill>
                  <a:schemeClr val="bg1"/>
                </a:solidFill>
              </a:rPr>
              <a:t>万元人民币，从团学经费中拨出</a:t>
            </a:r>
            <a:r>
              <a:rPr lang="en-US" altLang="zh-CN" sz="1600">
                <a:solidFill>
                  <a:schemeClr val="bg1"/>
                </a:solidFill>
              </a:rPr>
              <a:t>0.6</a:t>
            </a:r>
            <a:r>
              <a:rPr lang="zh-CN" altLang="en-US" sz="1600">
                <a:solidFill>
                  <a:schemeClr val="bg1"/>
                </a:solidFill>
              </a:rPr>
              <a:t>万元人民币作为专项资金支持社会实践工作</a:t>
            </a:r>
          </a:p>
        </p:txBody>
      </p:sp>
      <p:sp>
        <p:nvSpPr>
          <p:cNvPr id="7172" name="TextBox 15"/>
          <p:cNvSpPr txBox="1">
            <a:spLocks noChangeArrowheads="1"/>
          </p:cNvSpPr>
          <p:nvPr/>
        </p:nvSpPr>
        <p:spPr bwMode="auto">
          <a:xfrm>
            <a:off x="774700" y="2922588"/>
            <a:ext cx="7585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>
                <a:solidFill>
                  <a:schemeClr val="bg1"/>
                </a:solidFill>
              </a:rPr>
              <a:t>2.</a:t>
            </a:r>
            <a:r>
              <a:rPr lang="zh-CN" altLang="en-US" sz="1600">
                <a:solidFill>
                  <a:schemeClr val="bg1"/>
                </a:solidFill>
              </a:rPr>
              <a:t>段爱敏老师带头组建社会实践团队，前往蚌埠第十六中学看望留守儿童</a:t>
            </a:r>
          </a:p>
        </p:txBody>
      </p:sp>
      <p:sp>
        <p:nvSpPr>
          <p:cNvPr id="7173" name="TextBox 2"/>
          <p:cNvSpPr txBox="1">
            <a:spLocks noChangeArrowheads="1"/>
          </p:cNvSpPr>
          <p:nvPr/>
        </p:nvSpPr>
        <p:spPr bwMode="auto">
          <a:xfrm>
            <a:off x="704850" y="1890713"/>
            <a:ext cx="6877050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>
                <a:solidFill>
                  <a:schemeClr val="bg1"/>
                </a:solidFill>
              </a:rPr>
              <a:t>1.</a:t>
            </a:r>
            <a:r>
              <a:rPr lang="zh-CN" altLang="en-US" sz="1600">
                <a:solidFill>
                  <a:schemeClr val="bg1"/>
                </a:solidFill>
              </a:rPr>
              <a:t>从行政经费中拨出</a:t>
            </a:r>
            <a:r>
              <a:rPr lang="en-US" altLang="zh-CN" sz="1600">
                <a:solidFill>
                  <a:schemeClr val="bg1"/>
                </a:solidFill>
              </a:rPr>
              <a:t>3</a:t>
            </a:r>
            <a:r>
              <a:rPr lang="zh-CN" altLang="en-US" sz="1600">
                <a:solidFill>
                  <a:schemeClr val="bg1"/>
                </a:solidFill>
              </a:rPr>
              <a:t>万元人民币，从团学经费中拨出</a:t>
            </a:r>
            <a:r>
              <a:rPr lang="en-US" altLang="zh-CN" sz="1600">
                <a:solidFill>
                  <a:schemeClr val="bg1"/>
                </a:solidFill>
              </a:rPr>
              <a:t>0.6</a:t>
            </a:r>
            <a:r>
              <a:rPr lang="zh-CN" altLang="en-US" sz="1600">
                <a:solidFill>
                  <a:schemeClr val="bg1"/>
                </a:solidFill>
              </a:rPr>
              <a:t>万元人民币作为专项资金支持社会实践工作</a:t>
            </a:r>
          </a:p>
        </p:txBody>
      </p:sp>
      <p:sp>
        <p:nvSpPr>
          <p:cNvPr id="7174" name="TextBox 15"/>
          <p:cNvSpPr txBox="1">
            <a:spLocks noChangeArrowheads="1"/>
          </p:cNvSpPr>
          <p:nvPr/>
        </p:nvSpPr>
        <p:spPr bwMode="auto">
          <a:xfrm>
            <a:off x="647700" y="2795588"/>
            <a:ext cx="7585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>
                <a:solidFill>
                  <a:schemeClr val="bg1"/>
                </a:solidFill>
              </a:rPr>
              <a:t>2.</a:t>
            </a:r>
            <a:r>
              <a:rPr lang="zh-CN" altLang="en-US" sz="1600">
                <a:solidFill>
                  <a:schemeClr val="bg1"/>
                </a:solidFill>
              </a:rPr>
              <a:t>段爱敏老师带头组建社会实践团队，前往蚌埠第十六中学看望留守儿童</a:t>
            </a:r>
          </a:p>
        </p:txBody>
      </p:sp>
      <p:pic>
        <p:nvPicPr>
          <p:cNvPr id="7175" name="Picture 2" descr="F:\work\静安团委\未标题-2副2本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组合 12"/>
          <p:cNvGrpSpPr>
            <a:grpSpLocks noChangeAspect="1"/>
          </p:cNvGrpSpPr>
          <p:nvPr/>
        </p:nvGrpSpPr>
        <p:grpSpPr bwMode="auto">
          <a:xfrm>
            <a:off x="0" y="22225"/>
            <a:ext cx="9144000" cy="6858000"/>
            <a:chOff x="0" y="0"/>
            <a:chExt cx="9144001" cy="6858000"/>
          </a:xfrm>
        </p:grpSpPr>
        <p:pic>
          <p:nvPicPr>
            <p:cNvPr id="2" name="Picture 2" descr="F:\work\静安团委\未标题-qrt副本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914400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90" name="Picture 2" descr="C:\Users\Ju-Yang\Desktop\20071223134957985_2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4897" y="0"/>
              <a:ext cx="1039812" cy="1044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组合 14"/>
          <p:cNvGrpSpPr>
            <a:grpSpLocks/>
          </p:cNvGrpSpPr>
          <p:nvPr/>
        </p:nvGrpSpPr>
        <p:grpSpPr bwMode="auto">
          <a:xfrm>
            <a:off x="0" y="22225"/>
            <a:ext cx="9142413" cy="6858000"/>
            <a:chOff x="0" y="0"/>
            <a:chExt cx="9144001" cy="6858000"/>
          </a:xfrm>
        </p:grpSpPr>
        <p:pic>
          <p:nvPicPr>
            <p:cNvPr id="7187" name="Picture 3" descr="F:\work\静安团委\未标题-2副本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0"/>
              <a:ext cx="914400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8" name="矩形 9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40446" y="-277495"/>
              <a:ext cx="7120129" cy="1560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178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8313" y="1628775"/>
            <a:ext cx="179387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7200003" algn="ctr" rotWithShape="0">
              <a:srgbClr val="000000">
                <a:alpha val="31998"/>
              </a:srgbClr>
            </a:outerShdw>
          </a:effectLst>
        </p:spPr>
      </p:pic>
      <p:pic>
        <p:nvPicPr>
          <p:cNvPr id="7179" name="TextBox 11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0550" y="1468438"/>
            <a:ext cx="3548063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7" name="TextBox 2"/>
          <p:cNvSpPr txBox="1">
            <a:spLocks noChangeArrowheads="1"/>
          </p:cNvSpPr>
          <p:nvPr/>
        </p:nvSpPr>
        <p:spPr bwMode="auto">
          <a:xfrm>
            <a:off x="714348" y="2928934"/>
            <a:ext cx="6877050" cy="78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bg1"/>
                </a:solidFill>
              </a:rPr>
              <a:t>3</a:t>
            </a:r>
            <a:r>
              <a:rPr lang="en-US" altLang="zh-CN" sz="1600" dirty="0">
                <a:solidFill>
                  <a:schemeClr val="bg1"/>
                </a:solidFill>
              </a:rPr>
              <a:t>.</a:t>
            </a:r>
            <a:r>
              <a:rPr lang="zh-CN" altLang="en-US" sz="1600" dirty="0">
                <a:solidFill>
                  <a:schemeClr val="bg1"/>
                </a:solidFill>
              </a:rPr>
              <a:t>胡登峰、韦道菊、张姗姗、段爱敏、武佩剑、彭品志、于莉等近20余名教师参与指导学生社会实践工作</a:t>
            </a:r>
          </a:p>
        </p:txBody>
      </p:sp>
      <p:sp>
        <p:nvSpPr>
          <p:cNvPr id="7181" name="TextBox 2"/>
          <p:cNvSpPr txBox="1">
            <a:spLocks noChangeArrowheads="1"/>
          </p:cNvSpPr>
          <p:nvPr/>
        </p:nvSpPr>
        <p:spPr bwMode="auto">
          <a:xfrm>
            <a:off x="700088" y="2133600"/>
            <a:ext cx="68770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</a:rPr>
              <a:t>1</a:t>
            </a:r>
            <a:r>
              <a:rPr lang="en-US" altLang="zh-CN" sz="1600" dirty="0" smtClean="0">
                <a:solidFill>
                  <a:schemeClr val="bg1"/>
                </a:solidFill>
              </a:rPr>
              <a:t>.</a:t>
            </a:r>
            <a:r>
              <a:rPr lang="zh-CN" altLang="en-US" sz="1600" dirty="0" smtClean="0">
                <a:solidFill>
                  <a:schemeClr val="bg1"/>
                </a:solidFill>
              </a:rPr>
              <a:t>提供十余万人民币作为专项资金支持社会实践工作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8209" name="TextBox 17"/>
          <p:cNvSpPr txBox="1">
            <a:spLocks noChangeArrowheads="1"/>
          </p:cNvSpPr>
          <p:nvPr/>
        </p:nvSpPr>
        <p:spPr bwMode="auto">
          <a:xfrm>
            <a:off x="714348" y="3643314"/>
            <a:ext cx="7562850" cy="41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bg1"/>
                </a:solidFill>
              </a:rPr>
              <a:t>4</a:t>
            </a:r>
            <a:r>
              <a:rPr lang="en-US" altLang="zh-CN" sz="1600" dirty="0">
                <a:solidFill>
                  <a:schemeClr val="bg1"/>
                </a:solidFill>
              </a:rPr>
              <a:t>.</a:t>
            </a:r>
            <a:r>
              <a:rPr lang="zh-CN" altLang="en-US" sz="1600" dirty="0">
                <a:solidFill>
                  <a:schemeClr val="bg1"/>
                </a:solidFill>
              </a:rPr>
              <a:t>要求充分利用微博、公众平台等媒体及时发布相关信息</a:t>
            </a:r>
          </a:p>
        </p:txBody>
      </p:sp>
      <p:sp>
        <p:nvSpPr>
          <p:cNvPr id="7183" name="TextBox 15"/>
          <p:cNvSpPr txBox="1">
            <a:spLocks noChangeArrowheads="1"/>
          </p:cNvSpPr>
          <p:nvPr/>
        </p:nvSpPr>
        <p:spPr bwMode="auto">
          <a:xfrm>
            <a:off x="714348" y="2571744"/>
            <a:ext cx="75850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</a:rPr>
              <a:t>2</a:t>
            </a:r>
            <a:r>
              <a:rPr lang="en-US" altLang="zh-CN" sz="1600" dirty="0" smtClean="0">
                <a:solidFill>
                  <a:schemeClr val="bg1"/>
                </a:solidFill>
              </a:rPr>
              <a:t>.</a:t>
            </a:r>
            <a:r>
              <a:rPr lang="zh-CN" altLang="en-US" sz="1600" dirty="0" smtClean="0">
                <a:solidFill>
                  <a:schemeClr val="bg1"/>
                </a:solidFill>
              </a:rPr>
              <a:t>院领导亲自带头组建社会实践团队，指导学生实践工作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work\静安团委\未标题-2副2本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2"/>
          <p:cNvGrpSpPr>
            <a:grpSpLocks noChangeAspect="1"/>
          </p:cNvGrpSpPr>
          <p:nvPr/>
        </p:nvGrpSpPr>
        <p:grpSpPr bwMode="auto">
          <a:xfrm>
            <a:off x="36513" y="3175"/>
            <a:ext cx="9144000" cy="6858000"/>
            <a:chOff x="0" y="0"/>
            <a:chExt cx="9144001" cy="6858000"/>
          </a:xfrm>
        </p:grpSpPr>
        <p:pic>
          <p:nvPicPr>
            <p:cNvPr id="10263" name="Picture 2" descr="F:\work\静安团委\未标题-qrt副本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914400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4" name="Picture 2" descr="C:\Users\Ju-Yang\Desktop\20071223134957985_2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4897" y="0"/>
              <a:ext cx="1039812" cy="1044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组合 14"/>
          <p:cNvGrpSpPr>
            <a:grpSpLocks/>
          </p:cNvGrpSpPr>
          <p:nvPr/>
        </p:nvGrpSpPr>
        <p:grpSpPr bwMode="auto">
          <a:xfrm>
            <a:off x="36513" y="0"/>
            <a:ext cx="9144000" cy="6858000"/>
            <a:chOff x="0" y="0"/>
            <a:chExt cx="9144001" cy="6858000"/>
          </a:xfrm>
        </p:grpSpPr>
        <p:pic>
          <p:nvPicPr>
            <p:cNvPr id="10261" name="Picture 3" descr="F:\work\静安团委\未标题-2副本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0"/>
              <a:ext cx="914400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2" name="矩形 9"/>
            <p:cNvSpPr>
              <a:spLocks noChangeArrowheads="1"/>
            </p:cNvSpPr>
            <p:nvPr/>
          </p:nvSpPr>
          <p:spPr bwMode="auto">
            <a:xfrm>
              <a:off x="4479925" y="22225"/>
              <a:ext cx="18415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buFont typeface="Arial" pitchFamily="34" charset="0"/>
                <a:buNone/>
                <a:defRPr/>
              </a:pPr>
              <a:endParaRPr lang="zh-CN" altLang="en-US" sz="5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pic>
        <p:nvPicPr>
          <p:cNvPr id="11273" name="Picture 2" descr="C:\Users\Ju-Yang\Desktop\社会实践\优秀照片\暑假实践活动优秀摄影\“喜看家乡新变化，感受家园新面貌”暑期调研队照片\20130725_0947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9350" y="1455738"/>
            <a:ext cx="1439863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3" descr="C:\Users\Ju-Yang\Desktop\社会实践\优秀照片\暑假实践活动优秀摄影\“喜看家乡新变化，感受家园新面貌”暑期调研队照片\QQ图片2013073018134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9488" y="1455738"/>
            <a:ext cx="1438275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4" descr="C:\Users\Ju-Yang\Desktop\社会实践\优秀照片\暑假实践活动优秀摄影\“喜看家乡新变化，感受家园新面貌”暑期调研队照片\QQ图片2013073018141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3275" y="1455738"/>
            <a:ext cx="1444625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5" descr="C:\Users\Ju-Yang\Desktop\社会实践\优秀照片\暑假实践活动优秀摄影\淮南淮北煤炭工业发展调研团材料\DSC0019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06950" y="4624388"/>
            <a:ext cx="14398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6" descr="C:\Users\Ju-Yang\Desktop\社会实践\优秀照片\暑假实践活动优秀摄影\淮南淮北煤炭工业发展调研团材料\安徽理工大学液压传动与采掘机械专业丁教授在给队员讲解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24588" y="3538538"/>
            <a:ext cx="143986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8" name="Picture 7" descr="C:\Users\Ju-Yang\Desktop\社会实践\优秀照片\暑假实践活动优秀摄影\淮南淮北煤炭工业发展调研团材料\参观煤矿瓦斯治理国家工程研究中心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911350" y="2474913"/>
            <a:ext cx="14382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9" name="Picture 8" descr="C:\Users\Ju-Yang\Desktop\社会实践\优秀照片\暑假实践活动优秀摄影\淮南淮北煤炭工业发展调研团材料\队员实地考察老龙眼生态治理区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216650" y="4600575"/>
            <a:ext cx="1439863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0" name="Picture 9" descr="C:\Users\Ju-Yang\Desktop\社会实践\优秀照片\暑假实践活动优秀摄影\淮南淮北煤炭工业发展调研团材料\在淮北矿业集团合影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340100" y="2443163"/>
            <a:ext cx="146685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1" name="Picture 11" descr="C:\Users\Ju-Yang\Desktop\社会实践\优秀照片\暑假实践活动优秀摄影\淮南牛肉汤产业链整合与品牌构建调查团——团队合照\淮南牛肉汤产业链整合与品牌构建调查团——团队合照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806950" y="2476500"/>
            <a:ext cx="1436688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2" name="Picture 12" descr="C:\Users\Ju-Yang\Desktop\社会实践\优秀照片\暑假实践活动优秀摄影\淮南牛肉汤产业链整合与品牌构建调查团——团队合照\淮南牛肉汤产业链整合与品牌构建调查团——许志牛肉汤店采访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226175" y="2478088"/>
            <a:ext cx="143827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3" name="Picture 13" descr="C:\Users\Ju-Yang\Desktop\社会实践\优秀照片\暑假实践活动优秀摄影\学习贯彻十八大，我们在行动\与新义村领导合影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924050" y="1454150"/>
            <a:ext cx="1412875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4" name="Picture 20" descr="C:\Users\Ju-Yang\Desktop\社会实践\优秀照片\滁菊调研队\滁州滁菊产业链整合及品牌构建调研 调查问卷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895475" y="3554413"/>
            <a:ext cx="1439863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5" name="Picture 21" descr="C:\Users\Ju-Yang\Desktop\C公司顾客满意度调研团\调研照片\IMG_20130725_113809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344863" y="3556000"/>
            <a:ext cx="1450975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6" name="Picture 22" descr="C:\Users\Ju-Yang\Desktop\C公司顾客满意度调研团\调研照片\DSCF1725.JP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779963" y="3530600"/>
            <a:ext cx="1439862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7" name="Picture 2" descr="C:\Users\Ju-Yang\Desktop\C公司顾客满意度调研团\调研照片\2013-08-08 19.09.40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371850" y="4600575"/>
            <a:ext cx="143827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8" name="Picture 3" descr="C:\Users\Ju-Yang\Desktop\C公司顾客满意度调研团\调研照片\IMG_20130804_174446.jpg"/>
          <p:cNvPicPr>
            <a:picLocks noChangeAspect="1" noChangeArrowheads="1"/>
          </p:cNvPicPr>
          <p:nvPr/>
        </p:nvPicPr>
        <p:blipFill>
          <a:blip r:embed="rId21"/>
          <a:srcRect t="-16667" b="-16667"/>
          <a:stretch>
            <a:fillRect/>
          </a:stretch>
        </p:blipFill>
        <p:spPr bwMode="auto">
          <a:xfrm>
            <a:off x="1924050" y="4438650"/>
            <a:ext cx="143986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50" fill="hold"/>
                                        <p:tgtEl>
                                          <p:spTgt spid="112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"/>
                            </p:stCondLst>
                            <p:childTnLst>
                              <p:par>
                                <p:cTn id="8" presetID="6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50" fill="hold"/>
                                        <p:tgtEl>
                                          <p:spTgt spid="112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1" presetID="6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50" fill="hold"/>
                                        <p:tgtEl>
                                          <p:spTgt spid="112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"/>
                            </p:stCondLst>
                            <p:childTnLst>
                              <p:par>
                                <p:cTn id="14" presetID="6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50" fill="hold"/>
                                        <p:tgtEl>
                                          <p:spTgt spid="112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7" presetID="6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112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0" presetID="6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50" fill="hold"/>
                                        <p:tgtEl>
                                          <p:spTgt spid="112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23" presetID="6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50" fill="hold"/>
                                        <p:tgtEl>
                                          <p:spTgt spid="1127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"/>
                            </p:stCondLst>
                            <p:childTnLst>
                              <p:par>
                                <p:cTn id="26" presetID="6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150" fill="hold"/>
                                        <p:tgtEl>
                                          <p:spTgt spid="112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29" presetID="6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50" fill="hold"/>
                                        <p:tgtEl>
                                          <p:spTgt spid="1128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id="32" presetID="6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150" fill="hold"/>
                                        <p:tgtEl>
                                          <p:spTgt spid="1128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6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150" fill="hold"/>
                                        <p:tgtEl>
                                          <p:spTgt spid="1128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id="38" presetID="6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1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41" presetID="6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112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44" presetID="6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150" fill="hold"/>
                                        <p:tgtEl>
                                          <p:spTgt spid="11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47" presetID="6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150" fill="hold"/>
                                        <p:tgtEl>
                                          <p:spTgt spid="112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50" presetID="6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50" fill="hold"/>
                                        <p:tgtEl>
                                          <p:spTgt spid="1128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work\静安团委\未标题-2副2本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2"/>
          <p:cNvGrpSpPr>
            <a:grpSpLocks noChangeAspect="1"/>
          </p:cNvGrpSpPr>
          <p:nvPr/>
        </p:nvGrpSpPr>
        <p:grpSpPr bwMode="auto">
          <a:xfrm>
            <a:off x="36513" y="3175"/>
            <a:ext cx="9144000" cy="6858000"/>
            <a:chOff x="0" y="0"/>
            <a:chExt cx="9144001" cy="6858000"/>
          </a:xfrm>
        </p:grpSpPr>
        <p:pic>
          <p:nvPicPr>
            <p:cNvPr id="11279" name="Picture 2" descr="F:\work\静安团委\未标题-qrt副本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914400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0" name="Picture 2" descr="C:\Users\Ju-Yang\Desktop\20071223134957985_2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4897" y="0"/>
              <a:ext cx="1039812" cy="1044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组合 14"/>
          <p:cNvGrpSpPr>
            <a:grpSpLocks/>
          </p:cNvGrpSpPr>
          <p:nvPr/>
        </p:nvGrpSpPr>
        <p:grpSpPr bwMode="auto">
          <a:xfrm>
            <a:off x="0" y="0"/>
            <a:ext cx="9142413" cy="6858000"/>
            <a:chOff x="0" y="0"/>
            <a:chExt cx="9144001" cy="6858000"/>
          </a:xfrm>
        </p:grpSpPr>
        <p:pic>
          <p:nvPicPr>
            <p:cNvPr id="11277" name="Picture 3" descr="F:\work\静安团委\未标题-2副本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0"/>
              <a:ext cx="914400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8" name="矩形 9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83522" y="-256032"/>
              <a:ext cx="4383024" cy="1560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297" name="图片 16" descr="QQ图片20131027182205.jpg"/>
          <p:cNvPicPr>
            <a:picLocks noChangeAspect="1" noChangeArrowheads="1"/>
          </p:cNvPicPr>
          <p:nvPr/>
        </p:nvPicPr>
        <p:blipFill>
          <a:blip r:embed="rId8">
            <a:lum bright="-20000"/>
          </a:blip>
          <a:srcRect/>
          <a:stretch>
            <a:fillRect/>
          </a:stretch>
        </p:blipFill>
        <p:spPr bwMode="auto">
          <a:xfrm>
            <a:off x="6365875" y="1090613"/>
            <a:ext cx="2051050" cy="165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图片 17" descr="QQ图片20131027182134.jpg"/>
          <p:cNvPicPr>
            <a:picLocks noChangeAspect="1" noChangeArrowheads="1"/>
          </p:cNvPicPr>
          <p:nvPr/>
        </p:nvPicPr>
        <p:blipFill>
          <a:blip r:embed="rId9">
            <a:lum bright="-20000"/>
          </a:blip>
          <a:srcRect/>
          <a:stretch>
            <a:fillRect/>
          </a:stretch>
        </p:blipFill>
        <p:spPr bwMode="auto">
          <a:xfrm>
            <a:off x="3987800" y="2743200"/>
            <a:ext cx="2378075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图片 18" descr="QQ图片20131027182249.jpg"/>
          <p:cNvPicPr>
            <a:picLocks noChangeAspect="1" noChangeArrowheads="1"/>
          </p:cNvPicPr>
          <p:nvPr/>
        </p:nvPicPr>
        <p:blipFill>
          <a:blip r:embed="rId10">
            <a:lum bright="-20000"/>
          </a:blip>
          <a:srcRect/>
          <a:stretch>
            <a:fillRect/>
          </a:stretch>
        </p:blipFill>
        <p:spPr bwMode="auto">
          <a:xfrm>
            <a:off x="6361113" y="2743200"/>
            <a:ext cx="205105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图片 19" descr="QQ图片20131027182215.jpg"/>
          <p:cNvPicPr>
            <a:picLocks noChangeAspect="1" noChangeArrowheads="1"/>
          </p:cNvPicPr>
          <p:nvPr/>
        </p:nvPicPr>
        <p:blipFill>
          <a:blip r:embed="rId11">
            <a:lum bright="-20000"/>
          </a:blip>
          <a:srcRect/>
          <a:stretch>
            <a:fillRect/>
          </a:stretch>
        </p:blipFill>
        <p:spPr bwMode="auto">
          <a:xfrm>
            <a:off x="3989388" y="4262438"/>
            <a:ext cx="237807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图片 20" descr="QQ图片20131027182225.jpg"/>
          <p:cNvPicPr>
            <a:picLocks noChangeAspect="1" noChangeArrowheads="1"/>
          </p:cNvPicPr>
          <p:nvPr/>
        </p:nvPicPr>
        <p:blipFill>
          <a:blip r:embed="rId12">
            <a:lum bright="-20000"/>
          </a:blip>
          <a:srcRect/>
          <a:stretch>
            <a:fillRect/>
          </a:stretch>
        </p:blipFill>
        <p:spPr bwMode="auto">
          <a:xfrm>
            <a:off x="6362700" y="4379913"/>
            <a:ext cx="2055813" cy="161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图片 14" descr="QQ截图20131027181111.png"/>
          <p:cNvPicPr>
            <a:picLocks noChangeAspect="1" noChangeArrowheads="1"/>
          </p:cNvPicPr>
          <p:nvPr/>
        </p:nvPicPr>
        <p:blipFill>
          <a:blip r:embed="rId13">
            <a:lum bright="-20000"/>
          </a:blip>
          <a:srcRect/>
          <a:stretch>
            <a:fillRect/>
          </a:stretch>
        </p:blipFill>
        <p:spPr bwMode="auto">
          <a:xfrm>
            <a:off x="3987800" y="1093788"/>
            <a:ext cx="2373313" cy="164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3" name="图片 23" descr="QQ截图20131027181301.png"/>
          <p:cNvPicPr>
            <a:picLocks noChangeAspect="1" noChangeArrowheads="1"/>
          </p:cNvPicPr>
          <p:nvPr/>
        </p:nvPicPr>
        <p:blipFill>
          <a:blip r:embed="rId14">
            <a:lum bright="-20000"/>
          </a:blip>
          <a:srcRect/>
          <a:stretch>
            <a:fillRect/>
          </a:stretch>
        </p:blipFill>
        <p:spPr bwMode="auto">
          <a:xfrm>
            <a:off x="236538" y="1055688"/>
            <a:ext cx="375126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4" name="图片 24" descr="QQ截图20131027181511.png"/>
          <p:cNvPicPr>
            <a:picLocks noChangeAspect="1" noChangeArrowheads="1"/>
          </p:cNvPicPr>
          <p:nvPr/>
        </p:nvPicPr>
        <p:blipFill>
          <a:blip r:embed="rId15">
            <a:lum bright="-20000"/>
          </a:blip>
          <a:srcRect/>
          <a:stretch>
            <a:fillRect/>
          </a:stretch>
        </p:blipFill>
        <p:spPr bwMode="auto">
          <a:xfrm>
            <a:off x="244475" y="3503613"/>
            <a:ext cx="3768725" cy="249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work\静安团委\未标题-2副2本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2"/>
          <p:cNvGrpSpPr>
            <a:grpSpLocks noChangeAspect="1"/>
          </p:cNvGrpSpPr>
          <p:nvPr/>
        </p:nvGrpSpPr>
        <p:grpSpPr bwMode="auto">
          <a:xfrm>
            <a:off x="36513" y="3175"/>
            <a:ext cx="9144000" cy="6858000"/>
            <a:chOff x="0" y="0"/>
            <a:chExt cx="9144001" cy="6858000"/>
          </a:xfrm>
        </p:grpSpPr>
        <p:pic>
          <p:nvPicPr>
            <p:cNvPr id="12297" name="Picture 2" descr="F:\work\静安团委\未标题-qrt副本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914400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8" name="Picture 2" descr="C:\Users\Ju-Yang\Desktop\20071223134957985_2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4897" y="0"/>
              <a:ext cx="1039812" cy="1044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组合 14"/>
          <p:cNvGrpSpPr>
            <a:grpSpLocks/>
          </p:cNvGrpSpPr>
          <p:nvPr/>
        </p:nvGrpSpPr>
        <p:grpSpPr bwMode="auto">
          <a:xfrm>
            <a:off x="0" y="3175"/>
            <a:ext cx="9144000" cy="6858000"/>
            <a:chOff x="0" y="0"/>
            <a:chExt cx="9144001" cy="6858000"/>
          </a:xfrm>
        </p:grpSpPr>
        <p:pic>
          <p:nvPicPr>
            <p:cNvPr id="12295" name="Picture 3" descr="F:\work\静安团委\未标题-2副本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0"/>
              <a:ext cx="914400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6" name="矩形 9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130994" y="-256032"/>
              <a:ext cx="3694176" cy="1560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321" name="Picture 9" descr="南山周报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0363" y="1304925"/>
            <a:ext cx="74168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1" descr="中安在线的报道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0363" y="1308100"/>
            <a:ext cx="74168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work\静安团委\未标题-2副2本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2"/>
          <p:cNvGrpSpPr>
            <a:grpSpLocks noChangeAspect="1"/>
          </p:cNvGrpSpPr>
          <p:nvPr/>
        </p:nvGrpSpPr>
        <p:grpSpPr bwMode="auto">
          <a:xfrm>
            <a:off x="36513" y="3175"/>
            <a:ext cx="9144000" cy="6858000"/>
            <a:chOff x="0" y="0"/>
            <a:chExt cx="9144001" cy="6858000"/>
          </a:xfrm>
        </p:grpSpPr>
        <p:pic>
          <p:nvPicPr>
            <p:cNvPr id="14345" name="Picture 2" descr="F:\work\静安团委\未标题-qrt副本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914400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6" name="Picture 2" descr="C:\Users\Ju-Yang\Desktop\20071223134957985_2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4897" y="0"/>
              <a:ext cx="1039812" cy="1044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组合 14"/>
          <p:cNvGrpSpPr>
            <a:grpSpLocks/>
          </p:cNvGrpSpPr>
          <p:nvPr/>
        </p:nvGrpSpPr>
        <p:grpSpPr bwMode="auto">
          <a:xfrm>
            <a:off x="20638" y="0"/>
            <a:ext cx="9144000" cy="6858000"/>
            <a:chOff x="0" y="0"/>
            <a:chExt cx="9144001" cy="6858000"/>
          </a:xfrm>
        </p:grpSpPr>
        <p:pic>
          <p:nvPicPr>
            <p:cNvPr id="14343" name="Picture 3" descr="F:\work\静安团委\未标题-2副本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0"/>
              <a:ext cx="914400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4" name="矩形 9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130994" y="-256032"/>
              <a:ext cx="3694176" cy="1560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369" name="Picture 2" descr="C:\Users\Ju-Yang\Desktop\社会实践\论文录取通知和媒体宣传\表扬信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513" y="909638"/>
            <a:ext cx="4133850" cy="551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56100" y="909638"/>
            <a:ext cx="3884613" cy="551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351</Words>
  <PresentationFormat>全屏显示(4:3)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zx</dc:creator>
  <cp:lastModifiedBy>zx</cp:lastModifiedBy>
  <cp:revision>10</cp:revision>
  <dcterms:created xsi:type="dcterms:W3CDTF">2015-10-19T13:43:23Z</dcterms:created>
  <dcterms:modified xsi:type="dcterms:W3CDTF">2015-10-19T15:41:56Z</dcterms:modified>
</cp:coreProperties>
</file>